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296" r:id="rId3"/>
    <p:sldId id="276" r:id="rId4"/>
    <p:sldId id="283" r:id="rId5"/>
    <p:sldId id="284" r:id="rId6"/>
    <p:sldId id="309" r:id="rId7"/>
    <p:sldId id="275" r:id="rId8"/>
    <p:sldId id="350" r:id="rId9"/>
    <p:sldId id="352" r:id="rId10"/>
    <p:sldId id="351" r:id="rId11"/>
    <p:sldId id="305" r:id="rId12"/>
    <p:sldId id="272" r:id="rId13"/>
    <p:sldId id="273" r:id="rId14"/>
    <p:sldId id="306" r:id="rId15"/>
    <p:sldId id="307" r:id="rId16"/>
    <p:sldId id="299" r:id="rId17"/>
    <p:sldId id="300" r:id="rId18"/>
    <p:sldId id="308" r:id="rId19"/>
    <p:sldId id="270" r:id="rId20"/>
    <p:sldId id="285" r:id="rId21"/>
    <p:sldId id="278" r:id="rId22"/>
    <p:sldId id="279" r:id="rId23"/>
    <p:sldId id="280" r:id="rId24"/>
    <p:sldId id="353" r:id="rId25"/>
    <p:sldId id="354" r:id="rId26"/>
    <p:sldId id="355" r:id="rId27"/>
    <p:sldId id="286" r:id="rId28"/>
    <p:sldId id="356" r:id="rId29"/>
    <p:sldId id="357" r:id="rId30"/>
    <p:sldId id="320" r:id="rId31"/>
    <p:sldId id="287" r:id="rId32"/>
    <p:sldId id="289" r:id="rId33"/>
    <p:sldId id="358" r:id="rId34"/>
    <p:sldId id="290" r:id="rId35"/>
    <p:sldId id="346" r:id="rId36"/>
    <p:sldId id="359" r:id="rId37"/>
    <p:sldId id="360" r:id="rId38"/>
    <p:sldId id="348" r:id="rId39"/>
    <p:sldId id="361" r:id="rId40"/>
    <p:sldId id="347" r:id="rId41"/>
    <p:sldId id="362" r:id="rId42"/>
    <p:sldId id="310" r:id="rId43"/>
    <p:sldId id="389" r:id="rId44"/>
    <p:sldId id="390" r:id="rId45"/>
    <p:sldId id="326" r:id="rId46"/>
    <p:sldId id="363" r:id="rId47"/>
    <p:sldId id="291" r:id="rId48"/>
    <p:sldId id="364" r:id="rId49"/>
    <p:sldId id="400" r:id="rId50"/>
    <p:sldId id="288" r:id="rId51"/>
    <p:sldId id="365" r:id="rId52"/>
    <p:sldId id="366" r:id="rId53"/>
    <p:sldId id="367" r:id="rId54"/>
    <p:sldId id="368" r:id="rId55"/>
    <p:sldId id="312" r:id="rId56"/>
    <p:sldId id="311" r:id="rId57"/>
    <p:sldId id="369" r:id="rId58"/>
    <p:sldId id="293" r:id="rId59"/>
    <p:sldId id="294" r:id="rId60"/>
    <p:sldId id="314" r:id="rId61"/>
    <p:sldId id="321" r:id="rId62"/>
    <p:sldId id="394" r:id="rId63"/>
    <p:sldId id="387" r:id="rId64"/>
    <p:sldId id="313" r:id="rId65"/>
    <p:sldId id="316" r:id="rId66"/>
    <p:sldId id="317" r:id="rId67"/>
    <p:sldId id="328" r:id="rId68"/>
    <p:sldId id="295" r:id="rId69"/>
    <p:sldId id="322" r:id="rId70"/>
    <p:sldId id="324" r:id="rId71"/>
    <p:sldId id="323" r:id="rId72"/>
    <p:sldId id="329" r:id="rId73"/>
    <p:sldId id="370" r:id="rId74"/>
    <p:sldId id="371" r:id="rId75"/>
    <p:sldId id="374" r:id="rId76"/>
    <p:sldId id="375" r:id="rId77"/>
    <p:sldId id="376" r:id="rId78"/>
    <p:sldId id="377" r:id="rId79"/>
    <p:sldId id="330" r:id="rId80"/>
    <p:sldId id="391" r:id="rId81"/>
    <p:sldId id="318" r:id="rId82"/>
    <p:sldId id="319" r:id="rId83"/>
    <p:sldId id="378" r:id="rId84"/>
    <p:sldId id="395" r:id="rId85"/>
    <p:sldId id="392" r:id="rId86"/>
    <p:sldId id="303" r:id="rId87"/>
    <p:sldId id="383" r:id="rId88"/>
    <p:sldId id="379" r:id="rId89"/>
    <p:sldId id="393" r:id="rId90"/>
    <p:sldId id="396" r:id="rId91"/>
    <p:sldId id="399" r:id="rId92"/>
    <p:sldId id="397" r:id="rId93"/>
    <p:sldId id="398" r:id="rId94"/>
    <p:sldId id="341" r:id="rId95"/>
    <p:sldId id="342" r:id="rId96"/>
    <p:sldId id="343" r:id="rId97"/>
    <p:sldId id="385" r:id="rId98"/>
    <p:sldId id="386" r:id="rId99"/>
    <p:sldId id="304" r:id="rId100"/>
  </p:sldIdLst>
  <p:sldSz cx="9144000" cy="6858000" type="letter"/>
  <p:notesSz cx="9144000" cy="6858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121"/>
    <a:srgbClr val="EC9041"/>
    <a:srgbClr val="FFFFFF"/>
    <a:srgbClr val="51BDE9"/>
    <a:srgbClr val="5BC9BE"/>
    <a:srgbClr val="82ABC0"/>
    <a:srgbClr val="DBDB00"/>
    <a:srgbClr val="F4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63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handoutMaster" Target="handoutMasters/handoutMaster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0BA4-E0FA-204D-AA2D-43F7AA4EBDFA}" type="datetimeFigureOut">
              <a:rPr lang="en-US" smtClean="0"/>
              <a:t>7/24/15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6CC25-780F-B84B-AC04-7E31E176B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72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5243363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Screen Shot 2015-07-10 at 1.29.1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24" y="6181674"/>
            <a:ext cx="1696943" cy="6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9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PyData Seattle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91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PyData Seattle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65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PyData Seattle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6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PyData Seattle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6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 sz="36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200" indent="-457200">
              <a:spcBef>
                <a:spcPts val="0"/>
              </a:spcBef>
              <a:buFont typeface="Arial"/>
              <a:buChar char="•"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endParaRPr lang="en-US" dirty="0" smtClean="0"/>
          </a:p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9144000" cy="7044591"/>
          </a:xfrm>
          <a:prstGeom prst="rect">
            <a:avLst/>
          </a:prstGeom>
          <a:solidFill>
            <a:srgbClr val="51BD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81168"/>
            <a:ext cx="8350864" cy="995516"/>
          </a:xfrm>
        </p:spPr>
        <p:txBody>
          <a:bodyPr>
            <a:noAutofit/>
          </a:bodyPr>
          <a:lstStyle>
            <a:lvl1pPr>
              <a:defRPr sz="3600" cap="small" normalizeH="1">
                <a:solidFill>
                  <a:schemeClr val="bg1"/>
                </a:solidFill>
                <a:latin typeface="Lato Bold"/>
                <a:cs typeface="Lato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50864" cy="4525963"/>
          </a:xfrm>
        </p:spPr>
        <p:txBody>
          <a:bodyPr/>
          <a:lstStyle>
            <a:lvl1pPr marL="342900" indent="-342900">
              <a:buFont typeface="Courier New"/>
              <a:buChar char="o"/>
              <a:defRPr>
                <a:solidFill>
                  <a:schemeClr val="bg1"/>
                </a:solidFill>
                <a:latin typeface="Corbel"/>
                <a:cs typeface="Corbel"/>
              </a:defRPr>
            </a:lvl1pPr>
            <a:lvl2pPr marL="742950" indent="-285750">
              <a:buFont typeface="Courier New"/>
              <a:buChar char="o"/>
              <a:defRPr>
                <a:solidFill>
                  <a:schemeClr val="bg1"/>
                </a:solidFill>
                <a:latin typeface="Corbel"/>
                <a:cs typeface="Corbel"/>
              </a:defRPr>
            </a:lvl2pPr>
            <a:lvl3pPr marL="1143000" indent="-228600">
              <a:buFont typeface="Courier New"/>
              <a:buChar char="o"/>
              <a:defRPr>
                <a:solidFill>
                  <a:schemeClr val="bg1"/>
                </a:solidFill>
                <a:latin typeface="Corbel"/>
                <a:cs typeface="Corbel"/>
              </a:defRPr>
            </a:lvl3pPr>
            <a:lvl4pPr marL="1600200" indent="-228600">
              <a:buFont typeface="Courier New"/>
              <a:buChar char="o"/>
              <a:defRPr>
                <a:solidFill>
                  <a:schemeClr val="bg1"/>
                </a:solidFill>
                <a:latin typeface="Corbel"/>
                <a:cs typeface="Corbel"/>
              </a:defRPr>
            </a:lvl4pPr>
            <a:lvl5pPr marL="2057400" indent="-228600">
              <a:buFont typeface="Courier New"/>
              <a:buChar char="o"/>
              <a:defRPr>
                <a:solidFill>
                  <a:schemeClr val="bg1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30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Single Corner Rectangle 7"/>
          <p:cNvSpPr/>
          <p:nvPr userDrawn="1"/>
        </p:nvSpPr>
        <p:spPr>
          <a:xfrm>
            <a:off x="-1" y="1891386"/>
            <a:ext cx="511529" cy="4966614"/>
          </a:xfrm>
          <a:prstGeom prst="snip1Rect">
            <a:avLst>
              <a:gd name="adj" fmla="val 45238"/>
            </a:avLst>
          </a:prstGeom>
          <a:solidFill>
            <a:srgbClr val="51B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3" y="1463408"/>
            <a:ext cx="7996557" cy="4662756"/>
          </a:xfrm>
        </p:spPr>
        <p:txBody>
          <a:bodyPr/>
          <a:lstStyle>
            <a:lvl1pPr marL="342900" indent="-342900">
              <a:buFont typeface="Courier New"/>
              <a:buChar char="o"/>
              <a:defRPr>
                <a:latin typeface="Corbel"/>
                <a:cs typeface="Corbel"/>
              </a:defRPr>
            </a:lvl1pPr>
            <a:lvl2pPr marL="742950" indent="-285750">
              <a:buFont typeface="Courier New"/>
              <a:buChar char="o"/>
              <a:defRPr>
                <a:latin typeface="Corbel"/>
                <a:cs typeface="Corbel"/>
              </a:defRPr>
            </a:lvl2pPr>
            <a:lvl3pPr marL="1143000" indent="-228600">
              <a:buFont typeface="Courier New"/>
              <a:buChar char="o"/>
              <a:defRPr>
                <a:latin typeface="Corbel"/>
                <a:cs typeface="Corbel"/>
              </a:defRPr>
            </a:lvl3pPr>
            <a:lvl4pPr marL="1600200" indent="-228600">
              <a:buFont typeface="Courier New"/>
              <a:buChar char="o"/>
              <a:defRPr>
                <a:latin typeface="Corbel"/>
                <a:cs typeface="Corbel"/>
              </a:defRPr>
            </a:lvl4pPr>
            <a:lvl5pPr marL="2057400" indent="-228600">
              <a:buFont typeface="Courier New"/>
              <a:buChar char="o"/>
              <a:defRPr>
                <a:latin typeface="Corbel"/>
                <a:cs typeface="Corbe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creen Shot 2015-07-10 at 1.29.1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24" y="6181674"/>
            <a:ext cx="1696943" cy="616536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511528" y="249282"/>
            <a:ext cx="8175271" cy="1008943"/>
          </a:xfrm>
        </p:spPr>
        <p:txBody>
          <a:bodyPr>
            <a:noAutofit/>
          </a:bodyPr>
          <a:lstStyle>
            <a:lvl1pPr>
              <a:defRPr sz="3600" b="0" i="0" cap="small" normalizeH="1">
                <a:solidFill>
                  <a:srgbClr val="51BDE9"/>
                </a:solidFill>
                <a:latin typeface="Lato Black"/>
                <a:cs typeface="Lato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9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Single Corner Rectangle 7"/>
          <p:cNvSpPr/>
          <p:nvPr userDrawn="1"/>
        </p:nvSpPr>
        <p:spPr>
          <a:xfrm>
            <a:off x="0" y="1600200"/>
            <a:ext cx="508000" cy="5257800"/>
          </a:xfrm>
          <a:prstGeom prst="snip1Rect">
            <a:avLst>
              <a:gd name="adj" fmla="val 35690"/>
            </a:avLst>
          </a:prstGeom>
          <a:solidFill>
            <a:srgbClr val="ECC121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682" y="1600200"/>
            <a:ext cx="7886118" cy="4525963"/>
          </a:xfrm>
        </p:spPr>
        <p:txBody>
          <a:bodyPr/>
          <a:lstStyle>
            <a:lvl1pPr marL="342900" indent="-342900">
              <a:buFont typeface="Courier New"/>
              <a:buChar char="o"/>
              <a:defRPr>
                <a:latin typeface="Corbel"/>
                <a:cs typeface="Corbel"/>
              </a:defRPr>
            </a:lvl1pPr>
            <a:lvl2pPr marL="742950" indent="-285750">
              <a:buFont typeface="Courier New"/>
              <a:buChar char="o"/>
              <a:defRPr>
                <a:latin typeface="Corbel"/>
                <a:cs typeface="Corbel"/>
              </a:defRPr>
            </a:lvl2pPr>
            <a:lvl3pPr marL="1143000" indent="-228600">
              <a:buFont typeface="Courier New"/>
              <a:buChar char="o"/>
              <a:defRPr>
                <a:latin typeface="Corbel"/>
                <a:cs typeface="Corbel"/>
              </a:defRPr>
            </a:lvl3pPr>
            <a:lvl4pPr marL="1600200" indent="-228600">
              <a:buFont typeface="Courier New"/>
              <a:buChar char="o"/>
              <a:defRPr>
                <a:latin typeface="Corbel"/>
                <a:cs typeface="Corbel"/>
              </a:defRPr>
            </a:lvl4pPr>
            <a:lvl5pPr marL="2057400" indent="-228600">
              <a:buFont typeface="Courier New"/>
              <a:buChar char="o"/>
              <a:defRPr>
                <a:latin typeface="Corbel"/>
                <a:cs typeface="Corbe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creen Shot 2015-07-10 at 1.29.1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24" y="6181674"/>
            <a:ext cx="1696943" cy="61653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1204452" y="345904"/>
            <a:ext cx="7482348" cy="99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small" normalizeH="1">
                <a:solidFill>
                  <a:schemeClr val="bg1"/>
                </a:solidFill>
                <a:latin typeface="Lato Bold"/>
                <a:ea typeface="+mj-ea"/>
                <a:cs typeface="Lato Bold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08000" y="355597"/>
            <a:ext cx="8178800" cy="1016000"/>
          </a:xfrm>
        </p:spPr>
        <p:txBody>
          <a:bodyPr>
            <a:noAutofit/>
          </a:bodyPr>
          <a:lstStyle>
            <a:lvl1pPr>
              <a:defRPr sz="3600" cap="small" normalizeH="1">
                <a:solidFill>
                  <a:srgbClr val="51BDE9"/>
                </a:solidFill>
                <a:latin typeface="Lato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93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8840"/>
            <a:ext cx="8229600" cy="5667324"/>
          </a:xfrm>
        </p:spPr>
        <p:txBody>
          <a:bodyPr/>
          <a:lstStyle>
            <a:lvl1pPr marL="342900" indent="-342900">
              <a:buFont typeface="Courier New"/>
              <a:buChar char="o"/>
              <a:defRPr>
                <a:latin typeface="Corbel"/>
                <a:cs typeface="Corbel"/>
              </a:defRPr>
            </a:lvl1pPr>
            <a:lvl2pPr marL="742950" indent="-285750">
              <a:buFont typeface="Courier New"/>
              <a:buChar char="o"/>
              <a:defRPr>
                <a:latin typeface="Corbel"/>
                <a:cs typeface="Corbel"/>
              </a:defRPr>
            </a:lvl2pPr>
            <a:lvl3pPr marL="1143000" indent="-228600">
              <a:buFont typeface="Courier New"/>
              <a:buChar char="o"/>
              <a:defRPr>
                <a:latin typeface="Corbel"/>
                <a:cs typeface="Corbel"/>
              </a:defRPr>
            </a:lvl3pPr>
            <a:lvl4pPr marL="1600200" indent="-228600">
              <a:buFont typeface="Courier New"/>
              <a:buChar char="o"/>
              <a:defRPr>
                <a:latin typeface="Corbel"/>
                <a:cs typeface="Corbel"/>
              </a:defRPr>
            </a:lvl4pPr>
            <a:lvl5pPr marL="2057400" indent="-228600">
              <a:buFont typeface="Courier New"/>
              <a:buChar char="o"/>
              <a:defRPr>
                <a:latin typeface="Corbel"/>
                <a:cs typeface="Corbe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creen Shot 2015-07-10 at 1.29.1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24" y="6181674"/>
            <a:ext cx="1696943" cy="6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3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818581"/>
            <a:ext cx="9144000" cy="4039419"/>
          </a:xfrm>
          <a:prstGeom prst="rect">
            <a:avLst/>
          </a:prstGeom>
          <a:solidFill>
            <a:srgbClr val="51B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normalizeH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 cap="all" normalizeH="1">
                <a:solidFill>
                  <a:srgbClr val="F4F400"/>
                </a:solidFill>
                <a:latin typeface="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C36EF5B4-A2F4-E24D-9235-2A03E7D5BB4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Screen Shot 2015-07-10 at 1.29.1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24" y="69287"/>
            <a:ext cx="1696943" cy="6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PyData Seattle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5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PyData Seattle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9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PyData Seattle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3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EF5B4-A2F4-E24D-9235-2A03E7D5B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7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0" r:id="rId3"/>
    <p:sldLayoutId id="2147483671" r:id="rId4"/>
    <p:sldLayoutId id="2147483669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rutum/pynlp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python.org/install.html" TargetMode="External"/><Relationship Id="rId4" Type="http://schemas.openxmlformats.org/officeDocument/2006/relationships/hyperlink" Target="https://github.com/rutum/pynlp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python.org/downloads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ling.upenn.edu/courses/Fall_2003/ling001/penn_treebank_pos.html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ling.upenn.edu/courses/Fall_2003/ling001/penn_treebank_pos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me@rutumulkar.com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BDEB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419" y="128677"/>
            <a:ext cx="2587702" cy="7999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851993" y="4765172"/>
            <a:ext cx="5617514" cy="12604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400" b="0" cap="small" dirty="0" smtClean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  <a:t>Rutu Mulkar-Mehta </a:t>
            </a:r>
            <a:r>
              <a:rPr lang="en-US" sz="2400" b="0" cap="small" dirty="0" smtClean="0">
                <a:solidFill>
                  <a:srgbClr val="FFFF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b="0" cap="small" dirty="0" smtClean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  <a:t> Data Scientist</a:t>
            </a:r>
            <a:br>
              <a:rPr lang="en-US" sz="2400" b="0" cap="small" dirty="0" smtClean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</a:br>
            <a:r>
              <a:rPr lang="en-US" sz="2400" b="0" cap="small" dirty="0" smtClean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  <a:t> @</a:t>
            </a:r>
            <a:r>
              <a:rPr lang="en-US" sz="2400" b="0" cap="small" dirty="0" err="1" smtClean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  <a:t>rutumulkar</a:t>
            </a:r>
            <a:r>
              <a:rPr lang="en-US" sz="2400" b="0" cap="small" dirty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  <a:t> </a:t>
            </a:r>
            <a:r>
              <a:rPr lang="en-US" sz="2400" b="0" cap="small" dirty="0">
                <a:solidFill>
                  <a:srgbClr val="FFFF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b="0" cap="small" dirty="0" smtClean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  <a:t> </a:t>
            </a:r>
            <a:r>
              <a:rPr lang="en-US" sz="2400" b="0" cap="small" dirty="0" err="1" smtClean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  <a:t>me@rutumulkar.com</a:t>
            </a:r>
            <a:r>
              <a:rPr lang="en-US" sz="2400" b="0" cap="small" dirty="0" smtClean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  <a:t/>
            </a:r>
            <a:br>
              <a:rPr lang="en-US" sz="2400" b="0" cap="small" dirty="0" smtClean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</a:br>
            <a:r>
              <a:rPr lang="en-US" sz="2400" cap="small" dirty="0" smtClean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  <a:t>http://</a:t>
            </a:r>
            <a:r>
              <a:rPr lang="en-US" sz="2400" cap="small" dirty="0" err="1" smtClean="0">
                <a:solidFill>
                  <a:srgbClr val="FFFFFF"/>
                </a:solidFill>
                <a:latin typeface="Abadi MT Condensed Light"/>
                <a:ea typeface="Roboto Slab"/>
                <a:cs typeface="Abadi MT Condensed Light"/>
                <a:sym typeface="Roboto Slab"/>
              </a:rPr>
              <a:t>rutumulkar.com</a:t>
            </a:r>
            <a:endParaRPr lang="en" sz="2400" b="0" cap="small" dirty="0">
              <a:solidFill>
                <a:srgbClr val="FFFFFF"/>
              </a:solidFill>
              <a:latin typeface="Abadi MT Condensed Light"/>
              <a:ea typeface="Roboto Slab"/>
              <a:cs typeface="Abadi MT Condensed Light"/>
              <a:sym typeface="Roboto Slab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02904" y="1786383"/>
            <a:ext cx="5107121" cy="30657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3pPr>
            <a:lvl4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4pPr>
            <a:lvl5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5pPr>
            <a:lvl6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6pPr>
            <a:lvl7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7pPr>
            <a:lvl8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8pPr>
            <a:lvl9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n-US" sz="5600" b="0" cap="all" normalizeH="1" dirty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Using </a:t>
            </a:r>
            <a:r>
              <a:rPr lang="en-US" sz="5600" b="0" cap="all" normalizeH="1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 Python </a:t>
            </a:r>
          </a:p>
          <a:p>
            <a:r>
              <a:rPr lang="en-US" sz="5600" b="0" cap="all" normalizeH="1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FOR</a:t>
            </a:r>
            <a:r>
              <a:rPr lang="en-US" sz="5600" b="0" cap="all" normalizeH="1" dirty="0" smtClean="0">
                <a:solidFill>
                  <a:srgbClr val="FFFF00"/>
                </a:solidFill>
                <a:latin typeface="Helvetica Neue Black Condensed"/>
                <a:cs typeface="Helvetica Neue Black Condensed"/>
              </a:rPr>
              <a:t> Linguistic Data Analysis</a:t>
            </a:r>
            <a:endParaRPr lang="en-US" sz="5600" b="0" cap="all" normalizeH="1" dirty="0">
              <a:solidFill>
                <a:srgbClr val="FFFF00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" name="Picture 1" descr="pyth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1" y="128677"/>
            <a:ext cx="1017983" cy="10965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6566" y="1508286"/>
            <a:ext cx="2984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Lato Regular"/>
                <a:cs typeface="Lato Regular"/>
              </a:rPr>
              <a:t>A tutorial on</a:t>
            </a:r>
            <a:endParaRPr lang="en-US" sz="4000" dirty="0">
              <a:solidFill>
                <a:srgbClr val="FFFF00"/>
              </a:solidFill>
              <a:latin typeface="Lato Regular"/>
              <a:cs typeface="Lato Regular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Familiarity with python?</a:t>
            </a:r>
          </a:p>
          <a:p>
            <a:r>
              <a:rPr lang="en-US" dirty="0" smtClean="0"/>
              <a:t>Familiarity with NLP?</a:t>
            </a:r>
          </a:p>
          <a:p>
            <a:r>
              <a:rPr lang="en-US" dirty="0" smtClean="0"/>
              <a:t>Familiarity with Machine Learning?</a:t>
            </a:r>
          </a:p>
          <a:p>
            <a:r>
              <a:rPr lang="en-US" dirty="0" smtClean="0"/>
              <a:t>What do you want to do with NLP?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Quick Poll</a:t>
            </a:r>
            <a:endParaRPr lang="en-US" sz="4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 rot="16200000">
            <a:off x="0" y="3883025"/>
            <a:ext cx="4883150" cy="793750"/>
          </a:xfrm>
        </p:spPr>
        <p:txBody>
          <a:bodyPr/>
          <a:lstStyle/>
          <a:p>
            <a:r>
              <a:rPr lang="en-US" dirty="0" smtClean="0"/>
              <a:t>Quick Poll</a:t>
            </a:r>
            <a:endParaRPr lang="en-US" dirty="0"/>
          </a:p>
        </p:txBody>
      </p:sp>
      <p:pic>
        <p:nvPicPr>
          <p:cNvPr id="9" name="Picture 8" descr="hands-568x2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02" y="4372381"/>
            <a:ext cx="6410585" cy="24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Areas of NLP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Introduction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4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il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26" y="2980514"/>
            <a:ext cx="906947" cy="947244"/>
          </a:xfrm>
          <a:prstGeom prst="rect">
            <a:avLst/>
          </a:prstGeom>
        </p:spPr>
      </p:pic>
      <p:pic>
        <p:nvPicPr>
          <p:cNvPr id="7" name="Picture 6" descr="sa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26" y="4868173"/>
            <a:ext cx="906947" cy="8941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8822" y="3115194"/>
            <a:ext cx="24099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Lato Black"/>
                <a:cs typeface="Lato Black"/>
              </a:rPr>
              <a:t>Sharp </a:t>
            </a:r>
          </a:p>
          <a:p>
            <a:pPr algn="ctr"/>
            <a:r>
              <a:rPr lang="en-US" sz="1600" dirty="0" smtClean="0">
                <a:latin typeface="Lato Black"/>
                <a:cs typeface="Lato Black"/>
              </a:rPr>
              <a:t>screen resolution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9819" y="4931373"/>
            <a:ext cx="16611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Lato Black"/>
                <a:cs typeface="Lato Black"/>
              </a:rPr>
              <a:t>Low </a:t>
            </a:r>
          </a:p>
          <a:p>
            <a:pPr algn="ctr"/>
            <a:r>
              <a:rPr lang="en-US" sz="1600" dirty="0" smtClean="0">
                <a:latin typeface="Lato Black"/>
                <a:cs typeface="Lato Black"/>
              </a:rPr>
              <a:t>battery life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81335" y="3121286"/>
            <a:ext cx="917222" cy="656891"/>
          </a:xfrm>
          <a:prstGeom prst="rightArrow">
            <a:avLst/>
          </a:prstGeom>
          <a:solidFill>
            <a:srgbClr val="51B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892597" y="4931373"/>
            <a:ext cx="917222" cy="656891"/>
          </a:xfrm>
          <a:prstGeom prst="rightArrow">
            <a:avLst/>
          </a:prstGeom>
          <a:solidFill>
            <a:srgbClr val="51BD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6739" y="389048"/>
            <a:ext cx="8175625" cy="1009650"/>
          </a:xfrm>
        </p:spPr>
        <p:txBody>
          <a:bodyPr>
            <a:normAutofit/>
          </a:bodyPr>
          <a:lstStyle/>
          <a:p>
            <a:r>
              <a:rPr lang="en-US" sz="4000" cap="small" normalizeH="1" dirty="0" smtClean="0">
                <a:solidFill>
                  <a:srgbClr val="51BDE9"/>
                </a:solidFill>
                <a:latin typeface="Lato black"/>
                <a:cs typeface="Lato black"/>
              </a:rPr>
              <a:t>Sentiment Analysis</a:t>
            </a:r>
            <a:endParaRPr lang="en-US" sz="4000" cap="small" normalizeH="1" dirty="0">
              <a:solidFill>
                <a:srgbClr val="51BDE9"/>
              </a:solidFill>
              <a:latin typeface="Lato black"/>
              <a:cs typeface="Lato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5727" y="2019845"/>
            <a:ext cx="3902963" cy="3809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69265" y="2128955"/>
            <a:ext cx="3902963" cy="3809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78372" y="2238065"/>
            <a:ext cx="3902963" cy="3809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pic>
        <p:nvPicPr>
          <p:cNvPr id="5" name="Picture 4" descr="Screen Shot 2015-07-07 at 2.45.2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6" y="2362068"/>
            <a:ext cx="3801699" cy="36858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66739" y="1499609"/>
            <a:ext cx="460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Lato Black"/>
                <a:cs typeface="Lato Black"/>
              </a:rPr>
              <a:t>Product Reviews – Kindle </a:t>
            </a:r>
            <a:r>
              <a:rPr lang="en-US" sz="2000" b="1" dirty="0" err="1" smtClean="0">
                <a:solidFill>
                  <a:schemeClr val="tx1"/>
                </a:solidFill>
                <a:latin typeface="Lato Black"/>
                <a:cs typeface="Lato Black"/>
              </a:rPr>
              <a:t>Paperwhite</a:t>
            </a:r>
            <a:endParaRPr lang="en-US" sz="2000" b="1" dirty="0">
              <a:solidFill>
                <a:schemeClr val="tx1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41586080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57294" y="4667439"/>
            <a:ext cx="5145088" cy="1009650"/>
          </a:xfrm>
        </p:spPr>
        <p:txBody>
          <a:bodyPr>
            <a:normAutofit fontScale="90000"/>
          </a:bodyPr>
          <a:lstStyle/>
          <a:p>
            <a:r>
              <a:rPr lang="en-US" cap="small" normalizeH="1" dirty="0" smtClean="0">
                <a:solidFill>
                  <a:srgbClr val="51BDE9"/>
                </a:solidFill>
                <a:latin typeface="Lato Black"/>
                <a:cs typeface="Lato Black"/>
              </a:rPr>
              <a:t>Text Summarization</a:t>
            </a:r>
            <a:endParaRPr lang="en-US" cap="small" normalizeH="1" dirty="0">
              <a:solidFill>
                <a:srgbClr val="51BDE9"/>
              </a:solidFill>
              <a:latin typeface="Lato Black"/>
              <a:cs typeface="Lato Black"/>
            </a:endParaRPr>
          </a:p>
        </p:txBody>
      </p:sp>
      <p:pic>
        <p:nvPicPr>
          <p:cNvPr id="4" name="Picture 3" descr="summariz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42" y="618380"/>
            <a:ext cx="5625294" cy="39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195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748118" y="4401574"/>
            <a:ext cx="5668028" cy="1009650"/>
          </a:xfrm>
        </p:spPr>
        <p:txBody>
          <a:bodyPr>
            <a:normAutofit/>
          </a:bodyPr>
          <a:lstStyle/>
          <a:p>
            <a:r>
              <a:rPr lang="en-US" cap="small" normalizeH="1" dirty="0" smtClean="0">
                <a:solidFill>
                  <a:srgbClr val="51BDE9"/>
                </a:solidFill>
                <a:latin typeface="Nato black"/>
                <a:cs typeface="Nato black"/>
              </a:rPr>
              <a:t>Machine Translation</a:t>
            </a:r>
            <a:endParaRPr lang="en-US" cap="small" normalizeH="1" dirty="0">
              <a:solidFill>
                <a:srgbClr val="51BDE9"/>
              </a:solidFill>
              <a:latin typeface="Nato black"/>
              <a:cs typeface="Nato black"/>
            </a:endParaRPr>
          </a:p>
        </p:txBody>
      </p:sp>
      <p:pic>
        <p:nvPicPr>
          <p:cNvPr id="7" name="Picture 6" descr="Screen Shot 2015-07-15 at 1.2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6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9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690563" y="5293010"/>
            <a:ext cx="7996237" cy="74771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/>
              <a:t>In 2011, Watson competed on </a:t>
            </a:r>
            <a:r>
              <a:rPr lang="en-US" sz="2400" i="1" dirty="0" smtClean="0"/>
              <a:t>Jeopardy!</a:t>
            </a:r>
            <a:r>
              <a:rPr lang="en-US" sz="2400" dirty="0" smtClean="0"/>
              <a:t> To be the first computer to defeat two humans on the game show.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71657" y="108528"/>
            <a:ext cx="8175625" cy="1009650"/>
          </a:xfrm>
        </p:spPr>
        <p:txBody>
          <a:bodyPr/>
          <a:lstStyle/>
          <a:p>
            <a:r>
              <a:rPr lang="en-US" sz="4000" cap="small" normalizeH="1" dirty="0" smtClean="0">
                <a:solidFill>
                  <a:srgbClr val="51BDE9"/>
                </a:solidFill>
                <a:latin typeface="Lato black"/>
                <a:cs typeface="Lato black"/>
              </a:rPr>
              <a:t>Question Answering</a:t>
            </a:r>
            <a:endParaRPr lang="en-US" sz="4000" cap="small" normalizeH="1" dirty="0">
              <a:solidFill>
                <a:srgbClr val="51BDE9"/>
              </a:solidFill>
              <a:latin typeface="Lato black"/>
              <a:cs typeface="Lato black"/>
            </a:endParaRPr>
          </a:p>
        </p:txBody>
      </p:sp>
      <p:pic>
        <p:nvPicPr>
          <p:cNvPr id="7" name="Picture 6" descr="watson_on_jeopar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0" y="962547"/>
            <a:ext cx="7623319" cy="42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89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4294967295"/>
          </p:nvPr>
        </p:nvSpPr>
        <p:spPr>
          <a:xfrm>
            <a:off x="841669" y="2081523"/>
            <a:ext cx="4173538" cy="37973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Information Extraction</a:t>
            </a:r>
          </a:p>
          <a:p>
            <a:r>
              <a:rPr lang="en-US" sz="2400" dirty="0" smtClean="0"/>
              <a:t>Topic Modeling</a:t>
            </a:r>
          </a:p>
          <a:p>
            <a:r>
              <a:rPr lang="en-US" sz="2400" dirty="0" smtClean="0"/>
              <a:t>Question Answering</a:t>
            </a:r>
          </a:p>
          <a:p>
            <a:r>
              <a:rPr lang="en-US" sz="2400" dirty="0" smtClean="0"/>
              <a:t>Text Classification</a:t>
            </a:r>
          </a:p>
          <a:p>
            <a:r>
              <a:rPr lang="en-US" sz="2400" dirty="0" smtClean="0"/>
              <a:t>Named Entity Recognition</a:t>
            </a:r>
          </a:p>
          <a:p>
            <a:r>
              <a:rPr lang="en-US" sz="2400" dirty="0" smtClean="0"/>
              <a:t>….</a:t>
            </a:r>
            <a:endParaRPr lang="en-US" sz="2400" dirty="0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843162"/>
            <a:ext cx="5145088" cy="1009650"/>
          </a:xfrm>
        </p:spPr>
        <p:txBody>
          <a:bodyPr/>
          <a:lstStyle/>
          <a:p>
            <a:r>
              <a:rPr lang="en-US" sz="4000" cap="small" normalizeH="1" dirty="0" smtClean="0">
                <a:solidFill>
                  <a:srgbClr val="51BDE9"/>
                </a:solidFill>
                <a:latin typeface="Lato Black"/>
                <a:cs typeface="Lato Black"/>
              </a:rPr>
              <a:t>SIRI</a:t>
            </a:r>
            <a:r>
              <a:rPr lang="en-US" sz="3200" cap="small" normalizeH="1" dirty="0" smtClean="0">
                <a:solidFill>
                  <a:srgbClr val="51BDE9"/>
                </a:solidFill>
                <a:latin typeface="Lato Black"/>
                <a:cs typeface="Lato Black"/>
              </a:rPr>
              <a:t> </a:t>
            </a:r>
            <a:endParaRPr lang="en-US" sz="3200" cap="small" normalizeH="1" dirty="0">
              <a:solidFill>
                <a:srgbClr val="51BDE9"/>
              </a:solidFill>
              <a:latin typeface="Lato Black"/>
              <a:cs typeface="Lato Black"/>
            </a:endParaRPr>
          </a:p>
        </p:txBody>
      </p:sp>
      <p:pic>
        <p:nvPicPr>
          <p:cNvPr id="11" name="Picture 10" descr="apples-siri-destroy-local-se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14" y="619122"/>
            <a:ext cx="4238236" cy="3665018"/>
          </a:xfrm>
          <a:prstGeom prst="rect">
            <a:avLst/>
          </a:prstGeom>
        </p:spPr>
      </p:pic>
      <p:pic>
        <p:nvPicPr>
          <p:cNvPr id="12" name="Picture 11" descr="Screen Shot 2015-07-13 at 3.05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50" y="4469691"/>
            <a:ext cx="3594100" cy="1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1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martass-siri-wake-me-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3" y="349738"/>
            <a:ext cx="4057239" cy="5739849"/>
          </a:xfrm>
          <a:prstGeom prst="rect">
            <a:avLst/>
          </a:prstGeom>
        </p:spPr>
      </p:pic>
      <p:pic>
        <p:nvPicPr>
          <p:cNvPr id="4" name="Picture 3" descr="smartass-siri-note-tha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11" y="1071253"/>
            <a:ext cx="4029989" cy="40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8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we will Be Covering Today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13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numCol="1" anchor="t" anchorCtr="0">
            <a:noAutofit/>
          </a:bodyPr>
          <a:lstStyle/>
          <a:p>
            <a:pPr marL="285750" indent="-285750"/>
            <a:r>
              <a:rPr lang="en-US" sz="2800" b="1" dirty="0"/>
              <a:t>Information </a:t>
            </a:r>
            <a:r>
              <a:rPr lang="en-US" sz="2800" b="1" dirty="0" smtClean="0"/>
              <a:t>Extraction</a:t>
            </a:r>
            <a:r>
              <a:rPr lang="en-US" sz="2800" dirty="0" smtClean="0"/>
              <a:t>: Extract “stuff” from unstructured text</a:t>
            </a:r>
          </a:p>
          <a:p>
            <a:pPr marL="285750" indent="-285750"/>
            <a:r>
              <a:rPr lang="en-US" sz="2800" b="1" dirty="0" smtClean="0"/>
              <a:t>Information Retrieval</a:t>
            </a:r>
            <a:r>
              <a:rPr lang="en-US" sz="2800" dirty="0" smtClean="0"/>
              <a:t>: search from several documents</a:t>
            </a:r>
          </a:p>
          <a:p>
            <a:pPr marL="285750" indent="-285750"/>
            <a:r>
              <a:rPr lang="en-US" sz="2800" b="1" dirty="0"/>
              <a:t>Deep Learning</a:t>
            </a:r>
            <a:r>
              <a:rPr lang="en-US" sz="2800" dirty="0"/>
              <a:t>: Converting words to semantic </a:t>
            </a:r>
            <a:r>
              <a:rPr lang="en-US" sz="2800" dirty="0" smtClean="0"/>
              <a:t>vectors</a:t>
            </a:r>
            <a:endParaRPr lang="en-US" sz="2800" dirty="0"/>
          </a:p>
          <a:p>
            <a:pPr marL="0" indent="0" algn="just">
              <a:buNone/>
            </a:pPr>
            <a:endParaRPr lang="en-US" sz="2800" b="1" dirty="0" smtClean="0"/>
          </a:p>
          <a:p>
            <a:pPr marL="0" indent="0" algn="just">
              <a:buNone/>
            </a:pPr>
            <a:r>
              <a:rPr lang="en-US" sz="2800" b="1" dirty="0" smtClean="0"/>
              <a:t>Peppered with some NLP “Folk Knowledge”, hence forth known as “Fairy Godmother”</a:t>
            </a:r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Scientist at Moz</a:t>
            </a:r>
          </a:p>
          <a:p>
            <a:r>
              <a:rPr lang="en-US" dirty="0" smtClean="0"/>
              <a:t>Background:</a:t>
            </a:r>
          </a:p>
          <a:p>
            <a:pPr lvl="1"/>
            <a:r>
              <a:rPr lang="en-US" dirty="0" smtClean="0"/>
              <a:t>PhD in Natural Language Processing</a:t>
            </a:r>
          </a:p>
          <a:p>
            <a:pPr lvl="1"/>
            <a:r>
              <a:rPr lang="en-US" dirty="0" smtClean="0"/>
              <a:t>Computer Science: BS, MS, PhD</a:t>
            </a:r>
          </a:p>
          <a:p>
            <a:r>
              <a:rPr lang="en-US" dirty="0" smtClean="0"/>
              <a:t>Worked on:</a:t>
            </a:r>
          </a:p>
          <a:p>
            <a:pPr lvl="1"/>
            <a:r>
              <a:rPr lang="en-US" dirty="0" smtClean="0"/>
              <a:t>IBM Watson</a:t>
            </a:r>
          </a:p>
          <a:p>
            <a:pPr lvl="1"/>
            <a:r>
              <a:rPr lang="en-US" dirty="0" smtClean="0"/>
              <a:t>NLP in Healthcare</a:t>
            </a:r>
          </a:p>
          <a:p>
            <a:pPr lvl="1"/>
            <a:r>
              <a:rPr lang="en-US" dirty="0" smtClean="0"/>
              <a:t>NLP for SEO (Search Engine Optimization)</a:t>
            </a:r>
          </a:p>
          <a:p>
            <a:pPr lvl="1"/>
            <a:r>
              <a:rPr lang="en-US" dirty="0" smtClean="0"/>
              <a:t>Other Stuff: Sentiment Analysis, Question Answering, Natural Language Understanding ++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9" r="1212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22306" y="4593023"/>
            <a:ext cx="5130800" cy="841772"/>
          </a:xfrm>
        </p:spPr>
        <p:txBody>
          <a:bodyPr/>
          <a:lstStyle/>
          <a:p>
            <a:r>
              <a:rPr lang="en-US" cap="small" dirty="0" smtClean="0">
                <a:solidFill>
                  <a:srgbClr val="FFFFFF"/>
                </a:solidFill>
                <a:latin typeface="Lato Black"/>
                <a:cs typeface="Lato Black"/>
              </a:rPr>
              <a:t>Congratulations!!</a:t>
            </a:r>
            <a:endParaRPr lang="en-US" cap="small" dirty="0">
              <a:solidFill>
                <a:srgbClr val="FFFFFF"/>
              </a:solidFill>
              <a:latin typeface="Lato Black"/>
              <a:cs typeface="Lato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52720" y="1122161"/>
            <a:ext cx="5278670" cy="3470862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You have just been offered a job at an innovative new startup </a:t>
            </a:r>
            <a:r>
              <a:rPr lang="en-US" dirty="0">
                <a:solidFill>
                  <a:srgbClr val="FFFFFF"/>
                </a:solidFill>
                <a:latin typeface="Corbel"/>
                <a:cs typeface="Corbel"/>
              </a:rPr>
              <a:t>in 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Seattle</a:t>
            </a:r>
            <a:r>
              <a:rPr lang="en-US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called </a:t>
            </a:r>
            <a:r>
              <a:rPr lang="en-US" b="1" cap="small" dirty="0" smtClean="0">
                <a:solidFill>
                  <a:srgbClr val="FFFF00"/>
                </a:solidFill>
                <a:latin typeface="Corbel"/>
                <a:cs typeface="Corbel"/>
              </a:rPr>
              <a:t>“New Tech Stories Inc.”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 </a:t>
            </a:r>
          </a:p>
          <a:p>
            <a:pPr marL="0" indent="0" algn="just">
              <a:buNone/>
            </a:pP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You have accepted the position!</a:t>
            </a:r>
          </a:p>
          <a:p>
            <a:pPr marL="0" indent="0" algn="just">
              <a:buNone/>
            </a:pPr>
            <a:endParaRPr lang="en-US" dirty="0" smtClean="0">
              <a:solidFill>
                <a:srgbClr val="FFFFFF"/>
              </a:solidFill>
              <a:latin typeface="Corbel"/>
              <a:cs typeface="Corbel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You are going to be working with linguistic data!</a:t>
            </a:r>
          </a:p>
        </p:txBody>
      </p:sp>
    </p:spTree>
    <p:extLst>
      <p:ext uri="{BB962C8B-B14F-4D97-AF65-F5344CB8AC3E}">
        <p14:creationId xmlns:p14="http://schemas.microsoft.com/office/powerpoint/2010/main" val="354005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4948_tal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1" r="11900" b="1"/>
          <a:stretch/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61831" y="4114583"/>
            <a:ext cx="5375498" cy="1704985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25387" y="4385875"/>
            <a:ext cx="5818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normalizeH="1" dirty="0" smtClean="0">
                <a:solidFill>
                  <a:srgbClr val="FFFF00"/>
                </a:solidFill>
                <a:latin typeface="Lato Black"/>
                <a:cs typeface="Lato Black"/>
              </a:rPr>
              <a:t>Welcome aboard!</a:t>
            </a:r>
            <a:endParaRPr lang="en-US" sz="4000" cap="all" normalizeH="1" dirty="0">
              <a:solidFill>
                <a:srgbClr val="FFFF00"/>
              </a:solidFill>
              <a:latin typeface="Lato Black"/>
              <a:cs typeface="Lato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5386" y="5019269"/>
            <a:ext cx="50422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… here, analyze this data ...</a:t>
            </a:r>
            <a:endParaRPr lang="en-US" sz="32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6530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Github repo: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://github.com/rutum/</a:t>
            </a:r>
            <a:r>
              <a:rPr lang="en-US" dirty="0" smtClean="0">
                <a:hlinkClick r:id="rId2"/>
              </a:rPr>
              <a:t>pynlp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 to the folder “data collection”:</a:t>
            </a:r>
          </a:p>
          <a:p>
            <a:r>
              <a:rPr lang="en-US" dirty="0" err="1" smtClean="0"/>
              <a:t>data_file.txt</a:t>
            </a:r>
            <a:endParaRPr lang="en-US" dirty="0" smtClean="0"/>
          </a:p>
          <a:p>
            <a:r>
              <a:rPr lang="en-US" dirty="0" smtClean="0"/>
              <a:t>77 Talks at pyData Seattle 2015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0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are people talking about?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want to know</a:t>
            </a:r>
            <a:r>
              <a:rPr lang="en-US" normalizeH="0" dirty="0" smtClean="0"/>
              <a:t>…</a:t>
            </a:r>
            <a:endParaRPr lang="en-US" normalizeH="0" dirty="0"/>
          </a:p>
        </p:txBody>
      </p:sp>
    </p:spTree>
    <p:extLst>
      <p:ext uri="{BB962C8B-B14F-4D97-AF65-F5344CB8AC3E}">
        <p14:creationId xmlns:p14="http://schemas.microsoft.com/office/powerpoint/2010/main" val="118467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are people talking about?</a:t>
            </a:r>
          </a:p>
          <a:p>
            <a:r>
              <a:rPr lang="en-US" sz="3600" dirty="0" smtClean="0"/>
              <a:t>What is the trend in python and data science these days in Seattle?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want to know</a:t>
            </a:r>
            <a:r>
              <a:rPr lang="en-US" normalizeH="0" dirty="0" smtClean="0"/>
              <a:t>…</a:t>
            </a:r>
            <a:endParaRPr lang="en-US" normalizeH="0" dirty="0"/>
          </a:p>
        </p:txBody>
      </p:sp>
    </p:spTree>
    <p:extLst>
      <p:ext uri="{BB962C8B-B14F-4D97-AF65-F5344CB8AC3E}">
        <p14:creationId xmlns:p14="http://schemas.microsoft.com/office/powerpoint/2010/main" val="34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are people talking about?</a:t>
            </a:r>
          </a:p>
          <a:p>
            <a:r>
              <a:rPr lang="en-US" sz="3600" dirty="0" smtClean="0"/>
              <a:t>What is the trend in python and data science these days in Seattle?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want to know</a:t>
            </a:r>
            <a:r>
              <a:rPr lang="en-US" normalizeH="0" dirty="0" smtClean="0"/>
              <a:t>…</a:t>
            </a:r>
            <a:endParaRPr lang="en-US" normalizeH="0" dirty="0"/>
          </a:p>
        </p:txBody>
      </p:sp>
    </p:spTree>
    <p:extLst>
      <p:ext uri="{BB962C8B-B14F-4D97-AF65-F5344CB8AC3E}">
        <p14:creationId xmlns:p14="http://schemas.microsoft.com/office/powerpoint/2010/main" val="34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FAIRY GODMOTHER SAYS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ALWAYS KNOW HOW TO EVALUATE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4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FAIRY GODMOTHER SAYS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ALWAYS KNOW HOW TO EVALUATE YOUR DATA</a:t>
            </a:r>
          </a:p>
          <a:p>
            <a:r>
              <a:rPr lang="en-US" sz="2800" dirty="0" smtClean="0"/>
              <a:t>What should we expect to find?</a:t>
            </a:r>
          </a:p>
          <a:p>
            <a:pPr lvl="1"/>
            <a:r>
              <a:rPr lang="en-US" sz="2400" dirty="0" smtClean="0"/>
              <a:t>If you know what to expect, you can inspect your results periodically and check if you are in line with your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68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FAIRY GODMOTHER SAYS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ALWAYS KNOW HOW TO EVALUATE YOUR DATA</a:t>
            </a:r>
          </a:p>
          <a:p>
            <a:r>
              <a:rPr lang="en-US" sz="2800" dirty="0" smtClean="0"/>
              <a:t>What should we expect to find?</a:t>
            </a:r>
          </a:p>
          <a:p>
            <a:pPr lvl="1"/>
            <a:r>
              <a:rPr lang="en-US" sz="2400" dirty="0" smtClean="0"/>
              <a:t>If you know what to expect, you can inspect your results periodically and check if you are in line with your expectations</a:t>
            </a:r>
          </a:p>
          <a:p>
            <a:r>
              <a:rPr lang="en-US" sz="2800" dirty="0" smtClean="0"/>
              <a:t>How should we get there?</a:t>
            </a:r>
          </a:p>
          <a:p>
            <a:pPr lvl="1"/>
            <a:r>
              <a:rPr lang="en-US" sz="2400" dirty="0" smtClean="0"/>
              <a:t>What are the patterns that you see in your expected results e.g.</a:t>
            </a:r>
          </a:p>
          <a:p>
            <a:pPr lvl="2"/>
            <a:r>
              <a:rPr lang="en-US" sz="2000" dirty="0" smtClean="0"/>
              <a:t>Are all your expected “keywords” also keynote presentations? </a:t>
            </a:r>
          </a:p>
          <a:p>
            <a:pPr lvl="2"/>
            <a:r>
              <a:rPr lang="en-US" sz="2000" dirty="0" smtClean="0"/>
              <a:t>Are all your expected “keywords” all scheduled in room 1?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5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Suggestions</a:t>
            </a:r>
            <a:r>
              <a:rPr lang="en-US" dirty="0" smtClean="0"/>
              <a:t>?</a:t>
            </a:r>
          </a:p>
          <a:p>
            <a:r>
              <a:rPr lang="en-US" dirty="0" smtClean="0"/>
              <a:t>data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err="1" smtClean="0"/>
              <a:t>nlp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tutorials</a:t>
            </a:r>
          </a:p>
          <a:p>
            <a:r>
              <a:rPr lang="en-US" dirty="0" err="1" smtClean="0"/>
              <a:t>microsoft</a:t>
            </a:r>
            <a:endParaRPr lang="en-US" dirty="0" smtClean="0"/>
          </a:p>
          <a:p>
            <a:r>
              <a:rPr lang="en-US" dirty="0" smtClean="0"/>
              <a:t>anaconda</a:t>
            </a:r>
          </a:p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we expect to see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2158921" y="4108551"/>
            <a:ext cx="4764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Lato Black"/>
                <a:cs typeface="Lato Black"/>
              </a:rPr>
              <a:t>Audience Participation</a:t>
            </a:r>
            <a:endParaRPr lang="en-US" sz="2400" dirty="0">
              <a:solidFill>
                <a:schemeClr val="bg1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45394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interactive</a:t>
            </a:r>
          </a:p>
          <a:p>
            <a:r>
              <a:rPr lang="en-US" dirty="0" smtClean="0"/>
              <a:t>Stop me to ask questions</a:t>
            </a:r>
          </a:p>
          <a:p>
            <a:r>
              <a:rPr lang="en-US" dirty="0" smtClean="0"/>
              <a:t>No question is silly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pic>
        <p:nvPicPr>
          <p:cNvPr id="7" name="Picture 6" descr="interacti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28" y="2661345"/>
            <a:ext cx="3695005" cy="369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Suggestions?</a:t>
            </a:r>
          </a:p>
          <a:p>
            <a:r>
              <a:rPr lang="en-US" dirty="0" smtClean="0"/>
              <a:t>frequency</a:t>
            </a:r>
          </a:p>
          <a:p>
            <a:r>
              <a:rPr lang="en-US" dirty="0" smtClean="0"/>
              <a:t>TF IDF -&gt; </a:t>
            </a:r>
          </a:p>
          <a:p>
            <a:r>
              <a:rPr lang="en-US" dirty="0" smtClean="0"/>
              <a:t>LSI</a:t>
            </a:r>
          </a:p>
          <a:p>
            <a:r>
              <a:rPr lang="en-US" dirty="0" smtClean="0"/>
              <a:t>Word2Vec</a:t>
            </a:r>
          </a:p>
          <a:p>
            <a:r>
              <a:rPr lang="en-US" dirty="0" smtClean="0"/>
              <a:t>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we start?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-2158921" y="4108551"/>
            <a:ext cx="4764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Lato Black"/>
                <a:cs typeface="Lato Black"/>
              </a:rPr>
              <a:t>Audience Participation</a:t>
            </a:r>
            <a:endParaRPr lang="en-US" sz="2400" dirty="0">
              <a:solidFill>
                <a:schemeClr val="bg1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5002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Word Frequencies</a:t>
            </a:r>
          </a:p>
          <a:p>
            <a:r>
              <a:rPr lang="en-US" sz="3600" dirty="0" smtClean="0"/>
              <a:t>TF*IDF : word importance</a:t>
            </a:r>
          </a:p>
          <a:p>
            <a:r>
              <a:rPr lang="en-US" sz="3600" dirty="0" smtClean="0"/>
              <a:t>Focus on Noun Phrases only?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we will 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4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known as TF – Term Frequency</a:t>
            </a:r>
          </a:p>
          <a:p>
            <a:r>
              <a:rPr lang="en-US" dirty="0" smtClean="0"/>
              <a:t>Most frequent concepts are trending concepts</a:t>
            </a:r>
          </a:p>
          <a:p>
            <a:r>
              <a:rPr lang="en-US" dirty="0" smtClean="0"/>
              <a:t>Functions: </a:t>
            </a:r>
          </a:p>
          <a:p>
            <a:pPr lvl="1"/>
            <a:r>
              <a:rPr lang="en-US" sz="2400" dirty="0" smtClean="0">
                <a:latin typeface="American Typewriter"/>
                <a:cs typeface="American Typewriter"/>
              </a:rPr>
              <a:t>nlp_tools.word_count(text, &lt;wc_dict&gt;)</a:t>
            </a:r>
          </a:p>
          <a:p>
            <a:pPr lvl="1"/>
            <a:r>
              <a:rPr lang="en-US" sz="2400" dirty="0" err="1" smtClean="0">
                <a:latin typeface="American Typewriter"/>
                <a:cs typeface="American Typewriter"/>
              </a:rPr>
              <a:t>nlp_tools.information_extraction</a:t>
            </a:r>
            <a:r>
              <a:rPr lang="en-US" sz="2400" dirty="0" smtClean="0">
                <a:latin typeface="American Typewriter"/>
                <a:cs typeface="American Typewriter"/>
              </a:rPr>
              <a:t>(&lt;filename&gt;)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Frequencies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85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Suggestions?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2158921" y="4108551"/>
            <a:ext cx="4764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Lato Black"/>
                <a:cs typeface="Lato Black"/>
              </a:rPr>
              <a:t>Audience Participation</a:t>
            </a:r>
            <a:endParaRPr lang="en-US" sz="2400" dirty="0">
              <a:solidFill>
                <a:schemeClr val="bg1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428207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Frequencies alone are not enough. Words like “a”, “the” are the most common ones, but have the least impact</a:t>
            </a:r>
          </a:p>
          <a:p>
            <a:r>
              <a:rPr lang="en-US" dirty="0" smtClean="0"/>
              <a:t>Maybe we can remove stop words?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44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Extremely frequent words that don</a:t>
            </a:r>
            <a:r>
              <a:rPr lang="fr-FR" dirty="0" smtClean="0"/>
              <a:t>’</a:t>
            </a:r>
            <a:r>
              <a:rPr lang="en-US" dirty="0" smtClean="0"/>
              <a:t>t add any semantic value to the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Stop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0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Extremely frequent words that don</a:t>
            </a:r>
            <a:r>
              <a:rPr lang="fr-FR" dirty="0" smtClean="0"/>
              <a:t>’</a:t>
            </a:r>
            <a:r>
              <a:rPr lang="en-US" dirty="0" smtClean="0"/>
              <a:t>t add any semantic value to the text</a:t>
            </a:r>
          </a:p>
          <a:p>
            <a:r>
              <a:rPr lang="en-US" dirty="0" smtClean="0"/>
              <a:t>Stop words are different for different domains, based on what the text is about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Stop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84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Extremely frequent words that don</a:t>
            </a:r>
            <a:r>
              <a:rPr lang="fr-FR" dirty="0" smtClean="0"/>
              <a:t>’</a:t>
            </a:r>
            <a:r>
              <a:rPr lang="en-US" dirty="0" smtClean="0"/>
              <a:t>t add any semantic value to the text</a:t>
            </a:r>
          </a:p>
          <a:p>
            <a:r>
              <a:rPr lang="en-US" dirty="0" smtClean="0"/>
              <a:t>Stop words are different for different domains, based on what the text is about</a:t>
            </a:r>
          </a:p>
          <a:p>
            <a:r>
              <a:rPr lang="en-US" dirty="0" smtClean="0"/>
              <a:t>Usually hand curated, based on the type of data we are looking at. E.g. In pyData related talks – python and data are stopwords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Stop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84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StopWords file:</a:t>
            </a:r>
          </a:p>
          <a:p>
            <a:pPr lvl="1"/>
            <a:r>
              <a:rPr lang="en-US" dirty="0" smtClean="0">
                <a:latin typeface="American Typewriter"/>
                <a:cs typeface="American Typewriter"/>
              </a:rPr>
              <a:t>stopwords.txt</a:t>
            </a:r>
          </a:p>
          <a:p>
            <a:r>
              <a:rPr lang="en-US" dirty="0" smtClean="0"/>
              <a:t>Load Stopwords:</a:t>
            </a:r>
          </a:p>
          <a:p>
            <a:pPr lvl="1"/>
            <a:r>
              <a:rPr lang="en-US" dirty="0" smtClean="0">
                <a:latin typeface="American Typewriter"/>
                <a:cs typeface="American Typewriter"/>
              </a:rPr>
              <a:t>nlp_tools.load_stopwords(&lt;filename&gt;)</a:t>
            </a:r>
          </a:p>
          <a:p>
            <a:pPr lvl="1"/>
            <a:r>
              <a:rPr lang="en-US" dirty="0">
                <a:latin typeface="American Typewriter"/>
                <a:cs typeface="American Typewriter"/>
              </a:rPr>
              <a:t>stopwords = load_stopwords</a:t>
            </a:r>
            <a:r>
              <a:rPr lang="en-US" dirty="0" smtClean="0">
                <a:latin typeface="American Typewriter"/>
                <a:cs typeface="American Typewriter"/>
              </a:rPr>
              <a:t>(&lt;filename&gt;)</a:t>
            </a:r>
          </a:p>
          <a:p>
            <a:r>
              <a:rPr lang="en-US" dirty="0" smtClean="0"/>
              <a:t>Check if token is stopword:</a:t>
            </a:r>
          </a:p>
          <a:p>
            <a:pPr lvl="1"/>
            <a:r>
              <a:rPr lang="en-US" dirty="0">
                <a:latin typeface="American Typewriter"/>
                <a:cs typeface="American Typewriter"/>
              </a:rPr>
              <a:t>n</a:t>
            </a:r>
            <a:r>
              <a:rPr lang="en-US" dirty="0" smtClean="0">
                <a:latin typeface="American Typewriter"/>
                <a:cs typeface="American Typewriter"/>
              </a:rPr>
              <a:t>lp_tools.is_stopword(token)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Removing Stop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75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Suggestions?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2158921" y="4108551"/>
            <a:ext cx="4764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Lato Black"/>
                <a:cs typeface="Lato Black"/>
              </a:rPr>
              <a:t>Audience Participation</a:t>
            </a:r>
            <a:endParaRPr lang="en-US" sz="2400" dirty="0">
              <a:solidFill>
                <a:schemeClr val="bg1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75329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4453" y="1600200"/>
            <a:ext cx="404057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Code as you go</a:t>
            </a:r>
          </a:p>
          <a:p>
            <a:r>
              <a:rPr lang="en-US" dirty="0" smtClean="0"/>
              <a:t>The end goal is for YOU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pic>
        <p:nvPicPr>
          <p:cNvPr id="11" name="Picture 10" descr="interactive co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82" y="1400524"/>
            <a:ext cx="4177318" cy="39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65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need a ratio of uncommon words, that are just frequent </a:t>
            </a:r>
            <a:r>
              <a:rPr lang="en-US" dirty="0" smtClean="0"/>
              <a:t>enough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1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need a ratio of uncommon words, that are just frequent enough</a:t>
            </a:r>
          </a:p>
          <a:p>
            <a:r>
              <a:rPr lang="en-US" dirty="0"/>
              <a:t>Lets use TF*IDF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30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Raw </a:t>
            </a:r>
            <a:r>
              <a:rPr lang="en-US" sz="2800" dirty="0"/>
              <a:t>term frequency </a:t>
            </a:r>
            <a:r>
              <a:rPr lang="en-US" sz="2800" dirty="0" smtClean="0"/>
              <a:t>suffers </a:t>
            </a:r>
            <a:r>
              <a:rPr lang="en-US" sz="2800" dirty="0"/>
              <a:t>from a critical problem: all terms are considered equally </a:t>
            </a:r>
            <a:r>
              <a:rPr lang="en-US" sz="2800" dirty="0" smtClean="0"/>
              <a:t>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</a:t>
            </a:r>
            <a:r>
              <a:rPr lang="en-US" normalizeH="0" dirty="0" smtClean="0"/>
              <a:t>*</a:t>
            </a:r>
            <a:r>
              <a:rPr lang="en-US" dirty="0" smtClean="0"/>
              <a:t>IDF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90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Raw </a:t>
            </a:r>
            <a:r>
              <a:rPr lang="en-US" sz="2800" dirty="0"/>
              <a:t>term frequency </a:t>
            </a:r>
            <a:r>
              <a:rPr lang="en-US" sz="2800" dirty="0" smtClean="0"/>
              <a:t>suffers </a:t>
            </a:r>
            <a:r>
              <a:rPr lang="en-US" sz="2800" dirty="0"/>
              <a:t>from a critical problem: all terms are considered equally </a:t>
            </a:r>
            <a:r>
              <a:rPr lang="en-US" sz="2800" dirty="0" smtClean="0"/>
              <a:t>important</a:t>
            </a:r>
          </a:p>
          <a:p>
            <a:r>
              <a:rPr lang="en-US" sz="2800" dirty="0"/>
              <a:t>Intuitive example : word “a</a:t>
            </a:r>
            <a:r>
              <a:rPr lang="en-US" sz="2800" dirty="0" smtClean="0"/>
              <a:t>” – high frequency, but occurs in all documents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</a:t>
            </a:r>
            <a:r>
              <a:rPr lang="en-US" normalizeH="0" dirty="0" smtClean="0"/>
              <a:t>*</a:t>
            </a:r>
            <a:r>
              <a:rPr lang="en-US" dirty="0" smtClean="0"/>
              <a:t>IDF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8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Raw </a:t>
            </a:r>
            <a:r>
              <a:rPr lang="en-US" sz="2800" dirty="0"/>
              <a:t>term frequency </a:t>
            </a:r>
            <a:r>
              <a:rPr lang="en-US" sz="2800" dirty="0" smtClean="0"/>
              <a:t>suffers </a:t>
            </a:r>
            <a:r>
              <a:rPr lang="en-US" sz="2800" dirty="0"/>
              <a:t>from a critical problem: all terms are considered equally </a:t>
            </a:r>
            <a:r>
              <a:rPr lang="en-US" sz="2800" dirty="0" smtClean="0"/>
              <a:t>important</a:t>
            </a:r>
          </a:p>
          <a:p>
            <a:r>
              <a:rPr lang="en-US" sz="2800" dirty="0" smtClean="0"/>
              <a:t>Intuitive </a:t>
            </a:r>
            <a:r>
              <a:rPr lang="en-US" sz="2800" dirty="0"/>
              <a:t>example : word “a</a:t>
            </a:r>
            <a:r>
              <a:rPr lang="en-US" sz="2800" dirty="0" smtClean="0"/>
              <a:t>” </a:t>
            </a:r>
            <a:r>
              <a:rPr lang="en-US" sz="2800" dirty="0"/>
              <a:t>– high frequency, but occurs in all </a:t>
            </a:r>
            <a:r>
              <a:rPr lang="en-US" sz="2800" dirty="0" smtClean="0"/>
              <a:t>documents</a:t>
            </a:r>
            <a:endParaRPr lang="en-US" sz="2800" dirty="0"/>
          </a:p>
          <a:p>
            <a:r>
              <a:rPr lang="en-US" sz="2800" dirty="0" smtClean="0"/>
              <a:t>Scale down the term weights by the number of documents they occur in – DF (Document Frequency)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</a:t>
            </a:r>
            <a:r>
              <a:rPr lang="en-US" normalizeH="0" dirty="0" smtClean="0"/>
              <a:t>*</a:t>
            </a:r>
            <a:r>
              <a:rPr lang="en-US" dirty="0" smtClean="0"/>
              <a:t>IDF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8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the document frequency </a:t>
            </a:r>
            <a:r>
              <a:rPr lang="en-US" dirty="0" smtClean="0"/>
              <a:t>DF </a:t>
            </a:r>
            <a:r>
              <a:rPr lang="en-US" dirty="0"/>
              <a:t>of a term used to scale its weight? </a:t>
            </a:r>
            <a:endParaRPr lang="en-US" dirty="0" smtClean="0"/>
          </a:p>
          <a:p>
            <a:r>
              <a:rPr lang="en-US" dirty="0" smtClean="0"/>
              <a:t>N = total </a:t>
            </a:r>
            <a:r>
              <a:rPr lang="en-US" dirty="0"/>
              <a:t>number of documents </a:t>
            </a:r>
            <a:endParaRPr lang="en-US" dirty="0" smtClean="0"/>
          </a:p>
          <a:p>
            <a:r>
              <a:rPr lang="en-US" dirty="0" smtClean="0"/>
              <a:t>t = current word or token</a:t>
            </a:r>
          </a:p>
          <a:p>
            <a:pPr marL="0" indent="0" algn="ctr">
              <a:buNone/>
            </a:pPr>
            <a:r>
              <a:rPr lang="en-US" dirty="0" err="1" smtClean="0"/>
              <a:t>IDF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log (N/</a:t>
            </a:r>
            <a:r>
              <a:rPr lang="en-US" dirty="0" err="1" smtClean="0"/>
              <a:t>DF</a:t>
            </a:r>
            <a:r>
              <a:rPr lang="en-US" baseline="-25000" dirty="0" err="1" smtClean="0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IDF : Inverse Document Frequency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5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TF = Term Frequency</a:t>
            </a:r>
          </a:p>
          <a:p>
            <a:r>
              <a:rPr lang="en-US" sz="2400" dirty="0" smtClean="0"/>
              <a:t>IDF = Inverse Document Frequency (Inverse of the Document Frequency)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 err="1" smtClean="0"/>
              <a:t>TF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 * </a:t>
            </a:r>
            <a:r>
              <a:rPr lang="en-US" sz="2400" dirty="0" err="1"/>
              <a:t>IDF</a:t>
            </a:r>
            <a:r>
              <a:rPr lang="en-US" sz="2400" baseline="-25000" dirty="0" err="1"/>
              <a:t>t</a:t>
            </a:r>
            <a:r>
              <a:rPr lang="en-US" sz="2400" dirty="0" smtClean="0"/>
              <a:t> = </a:t>
            </a:r>
            <a:r>
              <a:rPr lang="en-US" sz="2400" dirty="0" err="1"/>
              <a:t>TF</a:t>
            </a:r>
            <a:r>
              <a:rPr lang="en-US" sz="2400" baseline="-25000" dirty="0" err="1"/>
              <a:t>t</a:t>
            </a:r>
            <a:r>
              <a:rPr lang="en-US" sz="2400" dirty="0" smtClean="0"/>
              <a:t> * </a:t>
            </a:r>
            <a:r>
              <a:rPr lang="en-US" sz="2400" dirty="0"/>
              <a:t>log (N/</a:t>
            </a:r>
            <a:r>
              <a:rPr lang="en-US" sz="2400" dirty="0" err="1"/>
              <a:t>DF</a:t>
            </a:r>
            <a:r>
              <a:rPr lang="en-US" sz="2400" baseline="-25000" dirty="0" err="1"/>
              <a:t>t</a:t>
            </a:r>
            <a:r>
              <a:rPr lang="en-US" sz="2400" dirty="0"/>
              <a:t>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</a:t>
            </a:r>
            <a:r>
              <a:rPr lang="en-US" normalizeH="0" dirty="0" smtClean="0"/>
              <a:t>*</a:t>
            </a:r>
            <a:r>
              <a:rPr lang="en-US" dirty="0" smtClean="0"/>
              <a:t>IDF Formula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5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TF*IDF</a:t>
            </a:r>
          </a:p>
          <a:p>
            <a:r>
              <a:rPr lang="en-US" dirty="0" smtClean="0"/>
              <a:t>Function: </a:t>
            </a:r>
          </a:p>
          <a:p>
            <a:pPr lvl="1"/>
            <a:r>
              <a:rPr lang="en-US" sz="2000" dirty="0" smtClean="0">
                <a:latin typeface="American Typewriter"/>
                <a:cs typeface="American Typewriter"/>
              </a:rPr>
              <a:t>nlp_tools.document_frequency(file_id, text, &lt;df_dict&gt;)</a:t>
            </a:r>
            <a:endParaRPr lang="en-US" sz="2000" dirty="0">
              <a:latin typeface="American Typewriter"/>
              <a:cs typeface="American Typewriter"/>
            </a:endParaRPr>
          </a:p>
          <a:p>
            <a:pPr lvl="1"/>
            <a:r>
              <a:rPr lang="en-US" sz="2000" dirty="0">
                <a:latin typeface="American Typewriter"/>
                <a:cs typeface="American Typewriter"/>
              </a:rPr>
              <a:t>nlp_tools.</a:t>
            </a:r>
            <a:r>
              <a:rPr lang="en-US" sz="2000" dirty="0" smtClean="0">
                <a:latin typeface="American Typewriter"/>
                <a:cs typeface="American Typewriter"/>
              </a:rPr>
              <a:t>compute_tfidf(&lt;wc_dict&gt;, &lt;df_dict&gt;, count)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with TF IDF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(Audience Participation)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158921" y="4108551"/>
            <a:ext cx="4764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Lato Black"/>
                <a:cs typeface="Lato Black"/>
              </a:rPr>
              <a:t>Audience Participation</a:t>
            </a:r>
            <a:endParaRPr lang="en-US" sz="2400" dirty="0">
              <a:solidFill>
                <a:schemeClr val="bg1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49527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Screen Shot 2015-07-23 at 2.5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2" y="483485"/>
            <a:ext cx="3854823" cy="5351842"/>
          </a:xfrm>
          <a:prstGeom prst="rect">
            <a:avLst/>
          </a:prstGeom>
        </p:spPr>
      </p:pic>
      <p:pic>
        <p:nvPicPr>
          <p:cNvPr id="6" name="Picture 5" descr="Screen Shot 2015-07-23 at 2.57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765" y="498303"/>
            <a:ext cx="2053664" cy="536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0588" y="5835327"/>
            <a:ext cx="2629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TF*IDF</a:t>
            </a:r>
            <a:endParaRPr lang="en-US" sz="2000" dirty="0">
              <a:latin typeface="Corbel"/>
              <a:cs typeface="Corb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8047" y="5826412"/>
            <a:ext cx="2629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TF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9221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Installation: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hlinkClick r:id="rId2"/>
              </a:rPr>
              <a:t>https://www.python.org/downloads/</a:t>
            </a:r>
            <a:endParaRPr lang="en-US" dirty="0" smtClean="0"/>
          </a:p>
          <a:p>
            <a:r>
              <a:rPr lang="en-US" dirty="0" smtClean="0"/>
              <a:t>iPython installation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hlinkClick r:id="rId3"/>
              </a:rPr>
              <a:t>http://ipython.org/install.html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(sudo) pip install ipython</a:t>
            </a:r>
          </a:p>
          <a:p>
            <a:r>
              <a:rPr lang="en-US" dirty="0" smtClean="0"/>
              <a:t>Fork/Download this Repo: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https://github.com/rutum/</a:t>
            </a:r>
            <a:r>
              <a:rPr lang="en-US" dirty="0" smtClean="0">
                <a:hlinkClick r:id="rId4"/>
              </a:rPr>
              <a:t>pynlp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1BDE9"/>
                </a:solidFill>
              </a:rPr>
              <a:t>Tools to Install</a:t>
            </a:r>
            <a:endParaRPr lang="en-US" dirty="0">
              <a:solidFill>
                <a:srgbClr val="51BD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362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about using POS tags?</a:t>
            </a:r>
          </a:p>
          <a:p>
            <a:pPr lvl="1"/>
            <a:r>
              <a:rPr lang="en-US" dirty="0" smtClean="0"/>
              <a:t>Nouns</a:t>
            </a:r>
          </a:p>
          <a:p>
            <a:pPr lvl="1"/>
            <a:r>
              <a:rPr lang="en-US" dirty="0" smtClean="0"/>
              <a:t>Verbs</a:t>
            </a:r>
          </a:p>
          <a:p>
            <a:pPr lvl="1"/>
            <a:r>
              <a:rPr lang="en-US" dirty="0" smtClean="0"/>
              <a:t>Adjectives</a:t>
            </a:r>
          </a:p>
          <a:p>
            <a:pPr lvl="1"/>
            <a:r>
              <a:rPr lang="en-US" dirty="0" smtClean="0"/>
              <a:t>Adverbs</a:t>
            </a:r>
          </a:p>
          <a:p>
            <a:pPr lvl="1"/>
            <a:r>
              <a:rPr lang="en-US" dirty="0" smtClean="0"/>
              <a:t>Prepositions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Parts of Speech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247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Almost all the POS taggers use the Penn-Treebank list of tags</a:t>
            </a:r>
          </a:p>
          <a:p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://www.ling.upenn.edu/courses/Fall_2003/ling001/</a:t>
            </a:r>
            <a:r>
              <a:rPr lang="en-US" sz="2800" dirty="0" smtClean="0">
                <a:hlinkClick r:id="rId2"/>
              </a:rPr>
              <a:t>penn_treebank_pos.html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Taggers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8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Almost all the POS taggers use the Penn-Treebank list of tags</a:t>
            </a:r>
          </a:p>
          <a:p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://www.ling.upenn.edu/courses/Fall_2003/ling001/</a:t>
            </a:r>
            <a:r>
              <a:rPr lang="en-US" sz="2800" dirty="0" smtClean="0">
                <a:hlinkClick r:id="rId2"/>
              </a:rPr>
              <a:t>penn_treebank_pos.html</a:t>
            </a:r>
            <a:endParaRPr lang="en-US" sz="2800" dirty="0" smtClean="0"/>
          </a:p>
          <a:p>
            <a:pPr lvl="1"/>
            <a:r>
              <a:rPr lang="en-US" dirty="0" smtClean="0"/>
              <a:t>Nouns : NN, NNS, NNP, NNPS</a:t>
            </a:r>
            <a:endParaRPr lang="en-US" dirty="0"/>
          </a:p>
          <a:p>
            <a:pPr lvl="1"/>
            <a:r>
              <a:rPr lang="en-US" dirty="0" smtClean="0"/>
              <a:t>Verbs: VB, VBD, VBG, VBN, VBP, VBZ</a:t>
            </a:r>
            <a:endParaRPr lang="en-US" dirty="0"/>
          </a:p>
          <a:p>
            <a:pPr lvl="1"/>
            <a:r>
              <a:rPr lang="en-US" dirty="0" smtClean="0"/>
              <a:t>Adjectives: JJ, JJR, JJS</a:t>
            </a:r>
            <a:endParaRPr lang="en-US" dirty="0"/>
          </a:p>
          <a:p>
            <a:pPr lvl="1"/>
            <a:r>
              <a:rPr lang="en-US" dirty="0" smtClean="0"/>
              <a:t>Adverbs: RB, RBR, RBS</a:t>
            </a:r>
            <a:endParaRPr lang="en-US" dirty="0"/>
          </a:p>
          <a:p>
            <a:pPr lvl="1"/>
            <a:r>
              <a:rPr lang="en-US" dirty="0" smtClean="0"/>
              <a:t>Prepositions: IN</a:t>
            </a:r>
            <a:endParaRPr lang="en-US" dirty="0"/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52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Taggers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9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Selected words based on POS Tag = Noun</a:t>
            </a:r>
          </a:p>
          <a:p>
            <a:pPr marL="0" indent="0">
              <a:buNone/>
            </a:pPr>
            <a:r>
              <a:rPr lang="en-US" dirty="0" smtClean="0"/>
              <a:t>We get candidates:</a:t>
            </a:r>
          </a:p>
          <a:p>
            <a:pPr marL="857250" lvl="1" indent="-457200"/>
            <a:r>
              <a:rPr lang="en-US" dirty="0"/>
              <a:t>c</a:t>
            </a:r>
            <a:r>
              <a:rPr lang="en-US" dirty="0" smtClean="0"/>
              <a:t>ode.org</a:t>
            </a:r>
          </a:p>
          <a:p>
            <a:pPr marL="857250" lvl="1" indent="-457200"/>
            <a:r>
              <a:rPr lang="en-US" dirty="0" smtClean="0"/>
              <a:t>students</a:t>
            </a:r>
          </a:p>
          <a:p>
            <a:pPr marL="857250" lvl="1" indent="-457200"/>
            <a:r>
              <a:rPr lang="en-US" dirty="0"/>
              <a:t>c</a:t>
            </a:r>
            <a:r>
              <a:rPr lang="en-US" dirty="0" smtClean="0"/>
              <a:t>omputer</a:t>
            </a:r>
          </a:p>
          <a:p>
            <a:pPr marL="857250" lvl="1" indent="-457200"/>
            <a:r>
              <a:rPr lang="en-US" dirty="0"/>
              <a:t>s</a:t>
            </a:r>
            <a:r>
              <a:rPr lang="en-US" dirty="0" smtClean="0"/>
              <a:t>cience</a:t>
            </a:r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POS tags Effective?</a:t>
            </a:r>
            <a:endParaRPr lang="en-US" dirty="0"/>
          </a:p>
        </p:txBody>
      </p:sp>
      <p:pic>
        <p:nvPicPr>
          <p:cNvPr id="6" name="Picture 5" descr="Screen Shot 2015-07-21 at 1.35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" y="1009502"/>
            <a:ext cx="8864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20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Selected words based on POS Tag = Noun</a:t>
            </a:r>
          </a:p>
          <a:p>
            <a:pPr marL="0" indent="0">
              <a:buNone/>
            </a:pPr>
            <a:r>
              <a:rPr lang="en-US" dirty="0" smtClean="0"/>
              <a:t>We get candidates:</a:t>
            </a:r>
          </a:p>
          <a:p>
            <a:pPr marL="857250" lvl="1" indent="-457200"/>
            <a:r>
              <a:rPr lang="en-US" dirty="0"/>
              <a:t>c</a:t>
            </a:r>
            <a:r>
              <a:rPr lang="en-US" dirty="0" smtClean="0"/>
              <a:t>ode.org</a:t>
            </a:r>
          </a:p>
          <a:p>
            <a:pPr marL="857250" lvl="1" indent="-457200"/>
            <a:r>
              <a:rPr lang="en-US" dirty="0" smtClean="0"/>
              <a:t>students</a:t>
            </a:r>
          </a:p>
          <a:p>
            <a:pPr marL="857250" lvl="1" indent="-457200"/>
            <a:r>
              <a:rPr lang="en-US" dirty="0"/>
              <a:t>c</a:t>
            </a:r>
            <a:r>
              <a:rPr lang="en-US" dirty="0" smtClean="0"/>
              <a:t>omputer</a:t>
            </a:r>
          </a:p>
          <a:p>
            <a:pPr marL="857250" lvl="1" indent="-457200"/>
            <a:r>
              <a:rPr lang="en-US" dirty="0" smtClean="0"/>
              <a:t>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54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POS tags Effective?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96437" y="3824029"/>
            <a:ext cx="4675725" cy="1815882"/>
          </a:xfrm>
          <a:prstGeom prst="rect">
            <a:avLst/>
          </a:prstGeom>
          <a:solidFill>
            <a:srgbClr val="DBDB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Lato  "/>
                <a:cs typeface="Lato  "/>
              </a:rPr>
              <a:t>We can post-process “Computer” and “Science” </a:t>
            </a:r>
          </a:p>
          <a:p>
            <a:pPr algn="ctr"/>
            <a:r>
              <a:rPr lang="en-US" sz="2800" dirty="0" smtClean="0">
                <a:latin typeface="Lato  "/>
                <a:cs typeface="Lato  "/>
              </a:rPr>
              <a:t>to the Compound Nominal: </a:t>
            </a:r>
          </a:p>
          <a:p>
            <a:pPr algn="ctr"/>
            <a:r>
              <a:rPr lang="en-US" sz="2800" dirty="0" smtClean="0">
                <a:latin typeface="Lato  "/>
                <a:cs typeface="Lato  "/>
              </a:rPr>
              <a:t>“Computer Science” </a:t>
            </a:r>
            <a:endParaRPr lang="en-US" sz="2800" dirty="0">
              <a:latin typeface="Lato  "/>
              <a:cs typeface="Lato  "/>
            </a:endParaRPr>
          </a:p>
        </p:txBody>
      </p:sp>
      <p:pic>
        <p:nvPicPr>
          <p:cNvPr id="6" name="Picture 5" descr="Screen Shot 2015-07-21 at 1.35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" y="1009502"/>
            <a:ext cx="8864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1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Stanford Core NLP</a:t>
            </a:r>
          </a:p>
          <a:p>
            <a:pPr lvl="1"/>
            <a:r>
              <a:rPr lang="en-US" dirty="0" smtClean="0"/>
              <a:t>http://nlp.stanford.edu:8080/</a:t>
            </a:r>
            <a:r>
              <a:rPr lang="en-US" dirty="0" err="1" smtClean="0"/>
              <a:t>corenlp</a:t>
            </a:r>
            <a:r>
              <a:rPr lang="en-US" dirty="0" smtClean="0"/>
              <a:t>/</a:t>
            </a:r>
          </a:p>
          <a:p>
            <a:r>
              <a:rPr lang="en-US" dirty="0" smtClean="0"/>
              <a:t>NLTK</a:t>
            </a:r>
          </a:p>
          <a:p>
            <a:pPr lvl="1"/>
            <a:r>
              <a:rPr lang="en-US" dirty="0" smtClean="0"/>
              <a:t>Natural Language Toolkit</a:t>
            </a:r>
          </a:p>
          <a:p>
            <a:pPr lvl="1"/>
            <a:r>
              <a:rPr lang="en-US" dirty="0" smtClean="0"/>
              <a:t>You need to provide your own training data, and train models for NLTK to be effective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55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Tagging and 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5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The goal of both stemming and lemmatization is to reduce inflectional forms and sometimes derivationally related forms of a word to a common base </a:t>
            </a:r>
            <a:r>
              <a:rPr lang="en-US" dirty="0" smtClean="0"/>
              <a:t>form. E.g.</a:t>
            </a:r>
          </a:p>
          <a:p>
            <a:pPr lvl="2"/>
            <a:r>
              <a:rPr lang="en-US" dirty="0" smtClean="0"/>
              <a:t>am, are, is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be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ar, cars, car’s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car </a:t>
            </a:r>
            <a:endParaRPr lang="en-US" dirty="0"/>
          </a:p>
          <a:p>
            <a:pPr lvl="1"/>
            <a:r>
              <a:rPr lang="en-US" dirty="0" smtClean="0"/>
              <a:t>Two approaches: </a:t>
            </a:r>
          </a:p>
          <a:p>
            <a:pPr lvl="2"/>
            <a:r>
              <a:rPr lang="en-US" dirty="0" smtClean="0"/>
              <a:t>Stemming </a:t>
            </a:r>
          </a:p>
          <a:p>
            <a:pPr lvl="2"/>
            <a:r>
              <a:rPr lang="en-US" dirty="0" smtClean="0"/>
              <a:t>Lemmatization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56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Linguistic Features of Interest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7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Stemming</a:t>
            </a:r>
          </a:p>
          <a:p>
            <a:pPr lvl="2"/>
            <a:r>
              <a:rPr lang="en-US" dirty="0" smtClean="0"/>
              <a:t>crude </a:t>
            </a:r>
            <a:r>
              <a:rPr lang="en-US" dirty="0"/>
              <a:t>heuristic process </a:t>
            </a:r>
            <a:endParaRPr lang="en-US" dirty="0" smtClean="0"/>
          </a:p>
          <a:p>
            <a:pPr lvl="2"/>
            <a:r>
              <a:rPr lang="en-US" dirty="0" smtClean="0"/>
              <a:t>chops </a:t>
            </a:r>
            <a:r>
              <a:rPr lang="en-US" dirty="0"/>
              <a:t>off the ends of words </a:t>
            </a:r>
            <a:endParaRPr lang="en-US" dirty="0" smtClean="0"/>
          </a:p>
          <a:p>
            <a:pPr lvl="2"/>
            <a:r>
              <a:rPr lang="en-US" dirty="0" smtClean="0"/>
              <a:t>hope </a:t>
            </a:r>
            <a:r>
              <a:rPr lang="en-US" dirty="0"/>
              <a:t>of achieving this </a:t>
            </a:r>
            <a:r>
              <a:rPr lang="en-US" dirty="0" smtClean="0"/>
              <a:t>goal </a:t>
            </a:r>
          </a:p>
          <a:p>
            <a:pPr lvl="1"/>
            <a:r>
              <a:rPr lang="en-US" dirty="0" smtClean="0"/>
              <a:t>Lemmatization </a:t>
            </a:r>
          </a:p>
          <a:p>
            <a:pPr lvl="2"/>
            <a:r>
              <a:rPr lang="en-US" dirty="0" smtClean="0"/>
              <a:t>use of a vocabulary</a:t>
            </a:r>
          </a:p>
          <a:p>
            <a:pPr lvl="2"/>
            <a:r>
              <a:rPr lang="en-US" dirty="0" smtClean="0"/>
              <a:t>morphological analysis of words</a:t>
            </a:r>
          </a:p>
          <a:p>
            <a:pPr lvl="2"/>
            <a:r>
              <a:rPr lang="en-US" dirty="0" smtClean="0"/>
              <a:t>returns the base or dictionary form of a word</a:t>
            </a:r>
          </a:p>
          <a:p>
            <a:pPr lvl="2"/>
            <a:r>
              <a:rPr lang="en-US" dirty="0"/>
              <a:t>b</a:t>
            </a:r>
            <a:r>
              <a:rPr lang="en-US" dirty="0" smtClean="0"/>
              <a:t>ase form is known as the lemma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57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and Lemmatization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5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NP’s only</a:t>
            </a:r>
          </a:p>
          <a:p>
            <a:r>
              <a:rPr lang="en-US" dirty="0" smtClean="0"/>
              <a:t>Do you expect results to improve?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58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with NPs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9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Tokenization (word tokens) + data cleanup</a:t>
            </a:r>
          </a:p>
          <a:p>
            <a:r>
              <a:rPr lang="en-US" dirty="0" smtClean="0"/>
              <a:t>Word Frequencies</a:t>
            </a:r>
          </a:p>
          <a:p>
            <a:r>
              <a:rPr lang="en-US" dirty="0" smtClean="0"/>
              <a:t>Word Vectors</a:t>
            </a:r>
          </a:p>
          <a:p>
            <a:pPr lvl="1"/>
            <a:r>
              <a:rPr lang="en-US" dirty="0" smtClean="0"/>
              <a:t>TF*IDF</a:t>
            </a:r>
          </a:p>
          <a:p>
            <a:r>
              <a:rPr lang="en-US" dirty="0" smtClean="0"/>
              <a:t>POS tags</a:t>
            </a:r>
          </a:p>
          <a:p>
            <a:r>
              <a:rPr lang="en-US" dirty="0" smtClean="0"/>
              <a:t>Lemmatization/Stemming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59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Requests: </a:t>
            </a:r>
          </a:p>
          <a:p>
            <a:pPr marL="57150" indent="0">
              <a:buNone/>
            </a:pPr>
            <a:r>
              <a:rPr lang="en-US" dirty="0"/>
              <a:t>	</a:t>
            </a:r>
            <a:r>
              <a:rPr lang="en-US" dirty="0" smtClean="0">
                <a:latin typeface="American Typewriter"/>
                <a:cs typeface="American Typewriter"/>
              </a:rPr>
              <a:t>sudo pip install requests</a:t>
            </a:r>
          </a:p>
          <a:p>
            <a:r>
              <a:rPr lang="en-US" dirty="0" smtClean="0"/>
              <a:t>BeautifulSoup: </a:t>
            </a:r>
          </a:p>
          <a:p>
            <a:pPr marL="57150" indent="0">
              <a:buNone/>
            </a:pPr>
            <a:r>
              <a:rPr lang="en-US" dirty="0"/>
              <a:t>	</a:t>
            </a:r>
            <a:r>
              <a:rPr lang="en-US" dirty="0" smtClean="0">
                <a:latin typeface="American Typewriter"/>
                <a:cs typeface="American Typewriter"/>
              </a:rPr>
              <a:t>sudo pip install beautifulsoup4</a:t>
            </a:r>
          </a:p>
          <a:p>
            <a:r>
              <a:rPr lang="en-US" dirty="0" smtClean="0"/>
              <a:t>Gensim:</a:t>
            </a:r>
          </a:p>
          <a:p>
            <a:pPr marL="457200" lvl="1" indent="0">
              <a:buNone/>
            </a:pPr>
            <a:r>
              <a:rPr lang="en-US" sz="3200" dirty="0" smtClean="0">
                <a:latin typeface="American Typewriter"/>
                <a:cs typeface="American Typewriter"/>
              </a:rPr>
              <a:t>sudo pip install </a:t>
            </a:r>
            <a:r>
              <a:rPr lang="en-US" sz="3200" dirty="0" err="1" smtClean="0">
                <a:latin typeface="American Typewriter"/>
                <a:cs typeface="American Typewriter"/>
              </a:rPr>
              <a:t>gensim</a:t>
            </a:r>
            <a:endParaRPr lang="en-US" sz="3200" dirty="0" smtClean="0">
              <a:latin typeface="American Typewriter"/>
              <a:cs typeface="American Typewriter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Handy Python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1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60</a:t>
            </a:fld>
            <a:endParaRPr lang="en-US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11529" y="2005812"/>
            <a:ext cx="8175271" cy="297264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all" dirty="0" smtClean="0">
                <a:solidFill>
                  <a:srgbClr val="51BDE9"/>
                </a:solidFill>
                <a:latin typeface="Lato Black"/>
                <a:cs typeface="Lato Black"/>
              </a:rPr>
              <a:t>You JUST Did some </a:t>
            </a:r>
          </a:p>
          <a:p>
            <a:r>
              <a:rPr lang="en-US" cap="all" dirty="0" smtClean="0">
                <a:solidFill>
                  <a:srgbClr val="ECC121"/>
                </a:solidFill>
                <a:latin typeface="Lato Black"/>
                <a:cs typeface="Lato Black"/>
              </a:rPr>
              <a:t>Information Extraction</a:t>
            </a:r>
          </a:p>
          <a:p>
            <a:r>
              <a:rPr lang="en-US" sz="3600" cap="all" dirty="0" smtClean="0">
                <a:solidFill>
                  <a:srgbClr val="51BDE9"/>
                </a:solidFill>
                <a:latin typeface="Lato Black"/>
                <a:cs typeface="Lato Black"/>
              </a:rPr>
              <a:t>From text!</a:t>
            </a:r>
          </a:p>
        </p:txBody>
      </p:sp>
    </p:spTree>
    <p:extLst>
      <p:ext uri="{BB962C8B-B14F-4D97-AF65-F5344CB8AC3E}">
        <p14:creationId xmlns:p14="http://schemas.microsoft.com/office/powerpoint/2010/main" val="2790777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0243" y="1258225"/>
            <a:ext cx="7996557" cy="4867939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400" dirty="0" smtClean="0"/>
              <a:t>colors such as red, blue and </a:t>
            </a:r>
            <a:r>
              <a:rPr lang="en-US" sz="2400" dirty="0" smtClean="0">
                <a:solidFill>
                  <a:srgbClr val="51BDE9"/>
                </a:solidFill>
              </a:rPr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61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 for IE</a:t>
            </a:r>
            <a:endParaRPr lang="en-US" dirty="0"/>
          </a:p>
        </p:txBody>
      </p:sp>
      <p:pic>
        <p:nvPicPr>
          <p:cNvPr id="6" name="Picture 5" descr="Screen Shot 2015-07-22 at 4.0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53" y="2245543"/>
            <a:ext cx="6693648" cy="3880621"/>
          </a:xfrm>
          <a:prstGeom prst="rect">
            <a:avLst/>
          </a:prstGeom>
          <a:ln>
            <a:solidFill>
              <a:srgbClr val="51BDE9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3406588" y="3257176"/>
            <a:ext cx="16136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827929" y="5979458"/>
            <a:ext cx="16136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5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dirty="0"/>
              <a:t>cars such as </a:t>
            </a:r>
            <a:r>
              <a:rPr lang="en-US" dirty="0" err="1"/>
              <a:t>toyota</a:t>
            </a:r>
            <a:r>
              <a:rPr lang="en-US" dirty="0"/>
              <a:t>, </a:t>
            </a:r>
            <a:r>
              <a:rPr lang="en-US" dirty="0" err="1"/>
              <a:t>honda</a:t>
            </a:r>
            <a:r>
              <a:rPr lang="en-US" dirty="0"/>
              <a:t> and 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62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ways for IE</a:t>
            </a:r>
          </a:p>
        </p:txBody>
      </p:sp>
      <p:pic>
        <p:nvPicPr>
          <p:cNvPr id="5" name="Picture 4" descr="Screen Shot 2015-07-22 at 4.03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46" y="2584824"/>
            <a:ext cx="7734684" cy="2850138"/>
          </a:xfrm>
          <a:prstGeom prst="rect">
            <a:avLst/>
          </a:prstGeom>
          <a:ln>
            <a:solidFill>
              <a:srgbClr val="51BDE9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4096870" y="3499222"/>
            <a:ext cx="24563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230469" y="4966446"/>
            <a:ext cx="24563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9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/>
              <a:t>Find different relations between 2 concepts:</a:t>
            </a:r>
          </a:p>
          <a:p>
            <a:pPr marL="914400" lvl="2" indent="0">
              <a:buNone/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rgbClr val="51BDE9"/>
                </a:solidFill>
              </a:rPr>
              <a:t>bought</a:t>
            </a:r>
            <a:r>
              <a:rPr lang="en-US" dirty="0" smtClean="0"/>
              <a:t> </a:t>
            </a:r>
            <a:r>
              <a:rPr lang="en-US" dirty="0" err="1" smtClean="0"/>
              <a:t>Farecast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 for IE</a:t>
            </a:r>
            <a:endParaRPr lang="en-US" dirty="0"/>
          </a:p>
        </p:txBody>
      </p:sp>
      <p:pic>
        <p:nvPicPr>
          <p:cNvPr id="5" name="Picture 4" descr="Screen Shot 2015-07-22 at 4.0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2" y="3319503"/>
            <a:ext cx="7793305" cy="1498713"/>
          </a:xfrm>
          <a:prstGeom prst="rect">
            <a:avLst/>
          </a:prstGeom>
        </p:spPr>
      </p:pic>
      <p:pic>
        <p:nvPicPr>
          <p:cNvPr id="6" name="Picture 5" descr="Screen Shot 2015-07-22 at 4.05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3" y="4712108"/>
            <a:ext cx="7850094" cy="141405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868705" y="4320987"/>
            <a:ext cx="28537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72752" y="5713504"/>
            <a:ext cx="36725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8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numCol="1" anchor="t" anchorCtr="0">
            <a:noAutofit/>
          </a:bodyPr>
          <a:lstStyle/>
          <a:p>
            <a:pPr marL="285750" indent="-285750"/>
            <a:r>
              <a:rPr lang="en-US" sz="2800" b="1" dirty="0"/>
              <a:t>Information </a:t>
            </a:r>
            <a:r>
              <a:rPr lang="en-US" sz="2800" b="1" dirty="0" smtClean="0"/>
              <a:t>Extraction</a:t>
            </a:r>
            <a:r>
              <a:rPr lang="en-US" sz="2800" dirty="0" smtClean="0"/>
              <a:t>: Extract key phrases and concepts from unstructured text</a:t>
            </a:r>
          </a:p>
          <a:p>
            <a:pPr marL="285750" indent="-285750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Information Retrieval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: search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Deep Learning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: Converting words to semantic vectors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690243" y="1462581"/>
            <a:ext cx="7766464" cy="1046710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095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 descr="comput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" r="2639"/>
          <a:stretch/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487" y="4651365"/>
            <a:ext cx="4213926" cy="1704985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8387" y="4898779"/>
            <a:ext cx="42139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normalizeH="1" dirty="0" smtClean="0">
                <a:solidFill>
                  <a:srgbClr val="F4F400"/>
                </a:solidFill>
                <a:latin typeface="Lato Black"/>
                <a:cs typeface="Lato Black"/>
              </a:rPr>
              <a:t>Very Cool!</a:t>
            </a:r>
            <a:endParaRPr lang="en-US" sz="4000" cap="all" normalizeH="1" dirty="0">
              <a:solidFill>
                <a:srgbClr val="F4F400"/>
              </a:solidFill>
              <a:latin typeface="Lato Black"/>
              <a:cs typeface="Lato Black"/>
            </a:endParaRPr>
          </a:p>
          <a:p>
            <a:r>
              <a:rPr lang="en-US" sz="3600" dirty="0" smtClean="0">
                <a:solidFill>
                  <a:srgbClr val="FFFFFF"/>
                </a:solidFill>
                <a:latin typeface="Lato Black"/>
                <a:cs typeface="Lato Black"/>
              </a:rPr>
              <a:t>..one more thing..</a:t>
            </a:r>
            <a:endParaRPr lang="en-US" sz="3600" dirty="0">
              <a:solidFill>
                <a:srgbClr val="FFFFFF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65128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66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47369" y="705520"/>
            <a:ext cx="8239431" cy="3536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latin typeface="Corbel"/>
                <a:cs typeface="Corbel"/>
              </a:rPr>
              <a:t>When I type in this term, can you show me all the talks about it? </a:t>
            </a:r>
            <a:endParaRPr lang="en-US" sz="3600" dirty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3600" dirty="0" smtClean="0">
                <a:latin typeface="Corbel"/>
                <a:cs typeface="Corbel"/>
              </a:rPr>
              <a:t>It will probably take you several weeks! </a:t>
            </a:r>
          </a:p>
          <a:p>
            <a:pPr marL="0" indent="0">
              <a:buNone/>
            </a:pPr>
            <a:r>
              <a:rPr lang="en-US" sz="3600" dirty="0" smtClean="0">
                <a:latin typeface="Corbel"/>
                <a:cs typeface="Corbel"/>
              </a:rPr>
              <a:t>We should leave you alone..</a:t>
            </a:r>
            <a:endParaRPr lang="en-US" sz="3600" dirty="0">
              <a:latin typeface="Corbel"/>
              <a:cs typeface="Corbel"/>
            </a:endParaRPr>
          </a:p>
        </p:txBody>
      </p:sp>
      <p:pic>
        <p:nvPicPr>
          <p:cNvPr id="8" name="Picture 7" descr="Screen Shot 2015-07-15 at 3.39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4"/>
          <a:stretch/>
        </p:blipFill>
        <p:spPr>
          <a:xfrm>
            <a:off x="1863044" y="3312516"/>
            <a:ext cx="4978781" cy="35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5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Suggestions</a:t>
            </a:r>
            <a:r>
              <a:rPr lang="en-US" dirty="0" smtClean="0"/>
              <a:t>?</a:t>
            </a:r>
          </a:p>
          <a:p>
            <a:r>
              <a:rPr lang="en-US" dirty="0" smtClean="0"/>
              <a:t>something based on TF*IDF</a:t>
            </a:r>
          </a:p>
          <a:p>
            <a:r>
              <a:rPr lang="en-US" dirty="0" smtClean="0"/>
              <a:t>Cosine Similarity</a:t>
            </a:r>
          </a:p>
          <a:p>
            <a:r>
              <a:rPr lang="en-US" dirty="0" smtClean="0"/>
              <a:t>J. Index</a:t>
            </a:r>
          </a:p>
          <a:p>
            <a:r>
              <a:rPr lang="en-US" dirty="0" smtClean="0"/>
              <a:t>Bag </a:t>
            </a:r>
            <a:r>
              <a:rPr lang="en-US" smtClean="0"/>
              <a:t>of words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67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and Strategies?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2158921" y="4108551"/>
            <a:ext cx="4764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Lato Black"/>
                <a:cs typeface="Lato Black"/>
              </a:rPr>
              <a:t>Audience Participation</a:t>
            </a:r>
            <a:endParaRPr lang="en-US" sz="2400" dirty="0">
              <a:solidFill>
                <a:schemeClr val="bg1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65382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FAIRY GODMOTHER SAYS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Fancy algorithms will help you build products rapidly, but you need to know how they work to apply them well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Vector Space model using TF*IDF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vector for each of the pages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Find the similarity between the input phrase and the pages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page with the highest similarity wins!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69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Retrieval Basics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083975"/>
              </p:ext>
            </p:extLst>
          </p:nvPr>
        </p:nvGraphicFramePr>
        <p:xfrm>
          <a:off x="1195294" y="2114176"/>
          <a:ext cx="6096000" cy="37084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47641"/>
              </p:ext>
            </p:extLst>
          </p:nvPr>
        </p:nvGraphicFramePr>
        <p:xfrm>
          <a:off x="1195294" y="2819400"/>
          <a:ext cx="6096000" cy="37084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41757"/>
              </p:ext>
            </p:extLst>
          </p:nvPr>
        </p:nvGraphicFramePr>
        <p:xfrm>
          <a:off x="1195294" y="4465917"/>
          <a:ext cx="6096000" cy="37084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phr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270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Familiarity with python?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Quick Poll</a:t>
            </a:r>
            <a:endParaRPr lang="en-US" sz="4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 rot="16200000">
            <a:off x="0" y="3883025"/>
            <a:ext cx="4883150" cy="793750"/>
          </a:xfrm>
        </p:spPr>
        <p:txBody>
          <a:bodyPr/>
          <a:lstStyle/>
          <a:p>
            <a:r>
              <a:rPr lang="en-US" dirty="0" smtClean="0"/>
              <a:t>Quick Poll</a:t>
            </a:r>
            <a:endParaRPr lang="en-US" dirty="0"/>
          </a:p>
        </p:txBody>
      </p:sp>
      <p:pic>
        <p:nvPicPr>
          <p:cNvPr id="9" name="Picture 8" descr="hands-568x2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02" y="4372381"/>
            <a:ext cx="6410585" cy="24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0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Sparse vectors of words in a page</a:t>
            </a:r>
          </a:p>
          <a:p>
            <a:r>
              <a:rPr lang="en-US" dirty="0"/>
              <a:t>Each index in the vector represents a </a:t>
            </a:r>
            <a:r>
              <a:rPr lang="en-US" dirty="0" smtClean="0"/>
              <a:t>word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value of each index is the TF*IDF of that word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70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4537"/>
              </p:ext>
            </p:extLst>
          </p:nvPr>
        </p:nvGraphicFramePr>
        <p:xfrm>
          <a:off x="1195294" y="2831353"/>
          <a:ext cx="6096000" cy="741680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29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Quantifies </a:t>
            </a:r>
            <a:r>
              <a:rPr lang="en-US" dirty="0"/>
              <a:t>the similarity between two documents </a:t>
            </a:r>
            <a:endParaRPr lang="en-US" dirty="0" smtClean="0"/>
          </a:p>
          <a:p>
            <a:r>
              <a:rPr lang="en-US" dirty="0" smtClean="0"/>
              <a:t>Similarity = cosine </a:t>
            </a:r>
            <a:r>
              <a:rPr lang="en-US" dirty="0"/>
              <a:t>similarity of their vector representations </a:t>
            </a:r>
            <a:r>
              <a:rPr lang="en-US" dirty="0" smtClean="0"/>
              <a:t>V</a:t>
            </a:r>
            <a:r>
              <a:rPr lang="en-US" baseline="-25000" dirty="0" smtClean="0"/>
              <a:t>d1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V</a:t>
            </a:r>
            <a:r>
              <a:rPr lang="en-US" baseline="-25000" dirty="0" smtClean="0"/>
              <a:t>d2</a:t>
            </a:r>
            <a:r>
              <a:rPr lang="en-US" dirty="0" smtClean="0"/>
              <a:t> </a:t>
            </a:r>
          </a:p>
          <a:p>
            <a:r>
              <a:rPr lang="en-US" dirty="0" smtClean="0"/>
              <a:t>It compensates </a:t>
            </a:r>
            <a:r>
              <a:rPr lang="en-US" dirty="0"/>
              <a:t>for the effect of document </a:t>
            </a:r>
            <a:r>
              <a:rPr lang="en-US" dirty="0" smtClean="0"/>
              <a:t>length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71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25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72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 Product</a:t>
            </a:r>
            <a:endParaRPr lang="en-US" dirty="0"/>
          </a:p>
        </p:txBody>
      </p:sp>
      <p:pic>
        <p:nvPicPr>
          <p:cNvPr id="6" name="Picture 5" descr="Screen Shot 2015-07-19 at 11.49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87" y="1319820"/>
            <a:ext cx="4531412" cy="1088944"/>
          </a:xfrm>
          <a:prstGeom prst="rect">
            <a:avLst/>
          </a:prstGeom>
        </p:spPr>
      </p:pic>
      <p:pic>
        <p:nvPicPr>
          <p:cNvPr id="5" name="Picture 4" descr="Screen Shot 2015-07-21 at 1.5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63" y="2408764"/>
            <a:ext cx="4531412" cy="36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76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Convert each document into a vector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a word exists in the document, set its value as the TF*IDF score of the word in the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word does not exist in the document, set its value as zero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08932"/>
              </p:ext>
            </p:extLst>
          </p:nvPr>
        </p:nvGraphicFramePr>
        <p:xfrm>
          <a:off x="690243" y="2349400"/>
          <a:ext cx="83004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043"/>
                <a:gridCol w="976323"/>
                <a:gridCol w="683763"/>
                <a:gridCol w="990262"/>
                <a:gridCol w="669824"/>
                <a:gridCol w="830043"/>
                <a:gridCol w="967876"/>
                <a:gridCol w="692210"/>
                <a:gridCol w="1068403"/>
                <a:gridCol w="5916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119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527220" y="1455459"/>
            <a:ext cx="7996237" cy="46624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Consider 3 vectors: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Which vector is most similar to vector 1?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0243" y="249238"/>
            <a:ext cx="8175625" cy="1009650"/>
          </a:xfrm>
        </p:spPr>
        <p:txBody>
          <a:bodyPr/>
          <a:lstStyle/>
          <a:p>
            <a:r>
              <a:rPr lang="en-US" cap="small" dirty="0" smtClean="0">
                <a:solidFill>
                  <a:srgbClr val="51BDE9"/>
                </a:solidFill>
                <a:latin typeface="Lato Black"/>
                <a:cs typeface="Lato Black"/>
              </a:rPr>
              <a:t>Intuition</a:t>
            </a:r>
            <a:endParaRPr lang="en-US" cap="small" dirty="0">
              <a:solidFill>
                <a:srgbClr val="51BDE9"/>
              </a:solidFill>
              <a:latin typeface="Lato Black"/>
              <a:cs typeface="Lato Black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425433"/>
              </p:ext>
            </p:extLst>
          </p:nvPr>
        </p:nvGraphicFramePr>
        <p:xfrm>
          <a:off x="202040" y="2233960"/>
          <a:ext cx="878863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70"/>
                <a:gridCol w="658164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654067"/>
              </p:ext>
            </p:extLst>
          </p:nvPr>
        </p:nvGraphicFramePr>
        <p:xfrm>
          <a:off x="202041" y="3353189"/>
          <a:ext cx="878863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70"/>
                <a:gridCol w="658164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35075"/>
              </p:ext>
            </p:extLst>
          </p:nvPr>
        </p:nvGraphicFramePr>
        <p:xfrm>
          <a:off x="202042" y="4559002"/>
          <a:ext cx="87886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69"/>
                <a:gridCol w="658163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521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527220" y="1455459"/>
            <a:ext cx="7996237" cy="466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Computing similarity between V</a:t>
            </a:r>
            <a:r>
              <a:rPr lang="en-US" baseline="-25000" dirty="0" smtClean="0"/>
              <a:t>1</a:t>
            </a:r>
            <a:r>
              <a:rPr lang="en-US" dirty="0" smtClean="0"/>
              <a:t> and V</a:t>
            </a:r>
            <a:r>
              <a:rPr lang="en-US" baseline="-25000" dirty="0" smtClean="0"/>
              <a:t>3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0243" y="249238"/>
            <a:ext cx="8175625" cy="1009650"/>
          </a:xfrm>
        </p:spPr>
        <p:txBody>
          <a:bodyPr/>
          <a:lstStyle/>
          <a:p>
            <a:r>
              <a:rPr lang="en-US" cap="small" dirty="0" smtClean="0">
                <a:solidFill>
                  <a:srgbClr val="51BDE9"/>
                </a:solidFill>
                <a:latin typeface="Lato Black"/>
                <a:cs typeface="Lato Black"/>
              </a:rPr>
              <a:t>Intuition</a:t>
            </a:r>
            <a:endParaRPr lang="en-US" cap="small" dirty="0">
              <a:solidFill>
                <a:srgbClr val="51BDE9"/>
              </a:solidFill>
              <a:latin typeface="Lato Black"/>
              <a:cs typeface="Lato Black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90953"/>
              </p:ext>
            </p:extLst>
          </p:nvPr>
        </p:nvGraphicFramePr>
        <p:xfrm>
          <a:off x="202040" y="2233960"/>
          <a:ext cx="878863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70"/>
                <a:gridCol w="658164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68799"/>
              </p:ext>
            </p:extLst>
          </p:nvPr>
        </p:nvGraphicFramePr>
        <p:xfrm>
          <a:off x="202041" y="3353189"/>
          <a:ext cx="878863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70"/>
                <a:gridCol w="658164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Screen Shot 2015-07-19 at 11.49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88" y="4393473"/>
            <a:ext cx="4531412" cy="10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064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527220" y="1455459"/>
            <a:ext cx="7996237" cy="622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Computing similarity between V</a:t>
            </a:r>
            <a:r>
              <a:rPr lang="en-US" baseline="-25000" dirty="0" smtClean="0"/>
              <a:t>1</a:t>
            </a:r>
            <a:r>
              <a:rPr lang="en-US" dirty="0" smtClean="0"/>
              <a:t> and V</a:t>
            </a:r>
            <a:r>
              <a:rPr lang="en-US" baseline="-25000" dirty="0" smtClean="0"/>
              <a:t>2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0243" y="249238"/>
            <a:ext cx="8175625" cy="1009650"/>
          </a:xfrm>
        </p:spPr>
        <p:txBody>
          <a:bodyPr/>
          <a:lstStyle/>
          <a:p>
            <a:r>
              <a:rPr lang="en-US" cap="small" dirty="0" smtClean="0">
                <a:solidFill>
                  <a:srgbClr val="51BDE9"/>
                </a:solidFill>
                <a:latin typeface="Lato Black"/>
                <a:cs typeface="Lato Black"/>
              </a:rPr>
              <a:t>Intuition</a:t>
            </a:r>
            <a:endParaRPr lang="en-US" cap="small" dirty="0">
              <a:solidFill>
                <a:srgbClr val="51BDE9"/>
              </a:solidFill>
              <a:latin typeface="Lato Black"/>
              <a:cs typeface="Lato Black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09184"/>
              </p:ext>
            </p:extLst>
          </p:nvPr>
        </p:nvGraphicFramePr>
        <p:xfrm>
          <a:off x="202040" y="2233960"/>
          <a:ext cx="878863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70"/>
                <a:gridCol w="658164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021761"/>
              </p:ext>
            </p:extLst>
          </p:nvPr>
        </p:nvGraphicFramePr>
        <p:xfrm>
          <a:off x="202041" y="3353189"/>
          <a:ext cx="878863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70"/>
                <a:gridCol w="658164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1"/>
          <p:cNvSpPr txBox="1">
            <a:spLocks/>
          </p:cNvSpPr>
          <p:nvPr/>
        </p:nvSpPr>
        <p:spPr>
          <a:xfrm>
            <a:off x="202041" y="4149502"/>
            <a:ext cx="8788633" cy="19112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latin typeface="American Typewriter"/>
                <a:cs typeface="American Typewriter"/>
              </a:rPr>
              <a:t>Numerator:</a:t>
            </a:r>
          </a:p>
          <a:p>
            <a:pPr marL="0" indent="0" algn="ctr">
              <a:buNone/>
            </a:pPr>
            <a:r>
              <a:rPr lang="en-US" sz="1600" dirty="0" smtClean="0">
                <a:latin typeface="American Typewriter"/>
                <a:cs typeface="American Typewriter"/>
              </a:rPr>
              <a:t>(1*0) + (1*0) + (1*1) + (1*0) + (0*0) + (0*1) + (0*1) + (0*0) </a:t>
            </a:r>
            <a:r>
              <a:rPr lang="en-US" sz="1600" dirty="0">
                <a:latin typeface="American Typewriter"/>
                <a:cs typeface="American Typewriter"/>
              </a:rPr>
              <a:t>+ (0*0</a:t>
            </a:r>
            <a:r>
              <a:rPr lang="en-US" sz="1600" dirty="0" smtClean="0">
                <a:latin typeface="American Typewriter"/>
                <a:cs typeface="American Typewriter"/>
              </a:rPr>
              <a:t>) </a:t>
            </a:r>
            <a:r>
              <a:rPr lang="en-US" sz="1600" dirty="0">
                <a:latin typeface="American Typewriter"/>
                <a:cs typeface="American Typewriter"/>
              </a:rPr>
              <a:t>+ (0*0</a:t>
            </a:r>
            <a:r>
              <a:rPr lang="en-US" sz="1600" dirty="0" smtClean="0">
                <a:latin typeface="American Typewriter"/>
                <a:cs typeface="American Typewriter"/>
              </a:rPr>
              <a:t>) = 1</a:t>
            </a:r>
          </a:p>
          <a:p>
            <a:pPr marL="0" indent="0">
              <a:buNone/>
            </a:pPr>
            <a:r>
              <a:rPr lang="en-US" sz="1600" dirty="0" smtClean="0">
                <a:latin typeface="American Typewriter"/>
                <a:cs typeface="American Typewriter"/>
              </a:rPr>
              <a:t>Denominator:</a:t>
            </a:r>
          </a:p>
          <a:p>
            <a:pPr marL="0" indent="0" algn="ctr">
              <a:buNone/>
            </a:pPr>
            <a:r>
              <a:rPr lang="en-US" sz="1600" dirty="0" err="1" smtClean="0">
                <a:latin typeface="American Typewriter"/>
                <a:cs typeface="American Typewriter"/>
              </a:rPr>
              <a:t>sqrt</a:t>
            </a:r>
            <a:r>
              <a:rPr lang="en-US" sz="1600" dirty="0" smtClean="0">
                <a:latin typeface="American Typewriter"/>
                <a:cs typeface="American Typewriter"/>
              </a:rPr>
              <a:t>(1</a:t>
            </a:r>
            <a:r>
              <a:rPr lang="en-US" sz="1600" baseline="30000" dirty="0" smtClean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+</a:t>
            </a:r>
            <a:r>
              <a:rPr lang="en-US" sz="1600" dirty="0">
                <a:latin typeface="American Typewriter"/>
                <a:cs typeface="American Typewriter"/>
              </a:rPr>
              <a:t>1</a:t>
            </a:r>
            <a:r>
              <a:rPr lang="en-US" sz="1600" baseline="30000" dirty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+</a:t>
            </a:r>
            <a:r>
              <a:rPr lang="en-US" sz="1600" dirty="0">
                <a:latin typeface="American Typewriter"/>
                <a:cs typeface="American Typewriter"/>
              </a:rPr>
              <a:t>1</a:t>
            </a:r>
            <a:r>
              <a:rPr lang="en-US" sz="1600" baseline="30000" dirty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+1</a:t>
            </a:r>
            <a:r>
              <a:rPr lang="en-US" sz="1600" baseline="30000" dirty="0" smtClean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) * </a:t>
            </a:r>
            <a:r>
              <a:rPr lang="en-US" sz="1600" dirty="0" err="1" smtClean="0">
                <a:latin typeface="American Typewriter"/>
                <a:cs typeface="American Typewriter"/>
              </a:rPr>
              <a:t>sqrt</a:t>
            </a:r>
            <a:r>
              <a:rPr lang="en-US" sz="1600" dirty="0" smtClean="0">
                <a:latin typeface="American Typewriter"/>
                <a:cs typeface="American Typewriter"/>
              </a:rPr>
              <a:t>(</a:t>
            </a:r>
            <a:r>
              <a:rPr lang="en-US" sz="1600" dirty="0">
                <a:latin typeface="American Typewriter"/>
                <a:cs typeface="American Typewriter"/>
              </a:rPr>
              <a:t>1</a:t>
            </a:r>
            <a:r>
              <a:rPr lang="en-US" sz="1600" baseline="30000" dirty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+</a:t>
            </a:r>
            <a:r>
              <a:rPr lang="en-US" sz="1600" dirty="0">
                <a:latin typeface="American Typewriter"/>
                <a:cs typeface="American Typewriter"/>
              </a:rPr>
              <a:t>1</a:t>
            </a:r>
            <a:r>
              <a:rPr lang="en-US" sz="1600" baseline="30000" dirty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+1</a:t>
            </a:r>
            <a:r>
              <a:rPr lang="en-US" sz="1600" baseline="30000" dirty="0" smtClean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) = 3.46</a:t>
            </a:r>
          </a:p>
          <a:p>
            <a:pPr marL="0" indent="0">
              <a:buNone/>
            </a:pPr>
            <a:r>
              <a:rPr lang="en-US" sz="1600" dirty="0" smtClean="0">
                <a:latin typeface="American Typewriter"/>
                <a:cs typeface="American Typewriter"/>
              </a:rPr>
              <a:t>Similarity:</a:t>
            </a:r>
          </a:p>
          <a:p>
            <a:pPr marL="0" indent="0" algn="ctr">
              <a:buNone/>
            </a:pPr>
            <a:r>
              <a:rPr lang="en-US" sz="1600" dirty="0" smtClean="0">
                <a:latin typeface="American Typewriter"/>
                <a:cs typeface="American Typewriter"/>
              </a:rPr>
              <a:t>1/3.46 = </a:t>
            </a:r>
            <a:r>
              <a:rPr lang="en-US" sz="2800" dirty="0" smtClean="0">
                <a:latin typeface="American Typewriter"/>
                <a:cs typeface="American Typewriter"/>
              </a:rPr>
              <a:t>0.289</a:t>
            </a:r>
            <a:endParaRPr lang="en-US" sz="1600" dirty="0" smtClean="0">
              <a:latin typeface="American Typewriter"/>
              <a:cs typeface="American Typewriter"/>
            </a:endParaRPr>
          </a:p>
          <a:p>
            <a:pPr marL="0" indent="0">
              <a:buNone/>
            </a:pPr>
            <a:endParaRPr lang="en-US" sz="1600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153773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527220" y="1455459"/>
            <a:ext cx="7996237" cy="622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Computing similarity between V</a:t>
            </a:r>
            <a:r>
              <a:rPr lang="en-US" baseline="-25000" dirty="0" smtClean="0"/>
              <a:t>1</a:t>
            </a:r>
            <a:r>
              <a:rPr lang="en-US" dirty="0" smtClean="0"/>
              <a:t> and V</a:t>
            </a:r>
            <a:r>
              <a:rPr lang="en-US" baseline="-25000" dirty="0" smtClean="0"/>
              <a:t>3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0243" y="249238"/>
            <a:ext cx="8175625" cy="1009650"/>
          </a:xfrm>
        </p:spPr>
        <p:txBody>
          <a:bodyPr/>
          <a:lstStyle/>
          <a:p>
            <a:r>
              <a:rPr lang="en-US" cap="small" dirty="0" smtClean="0">
                <a:solidFill>
                  <a:srgbClr val="51BDE9"/>
                </a:solidFill>
                <a:latin typeface="Lato Black"/>
                <a:cs typeface="Lato Black"/>
              </a:rPr>
              <a:t>Intuition</a:t>
            </a:r>
            <a:endParaRPr lang="en-US" cap="small" dirty="0">
              <a:solidFill>
                <a:srgbClr val="51BDE9"/>
              </a:solidFill>
              <a:latin typeface="Lato Black"/>
              <a:cs typeface="Lato Black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03201"/>
              </p:ext>
            </p:extLst>
          </p:nvPr>
        </p:nvGraphicFramePr>
        <p:xfrm>
          <a:off x="202040" y="2233960"/>
          <a:ext cx="878863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70"/>
                <a:gridCol w="658164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1"/>
          <p:cNvSpPr txBox="1">
            <a:spLocks/>
          </p:cNvSpPr>
          <p:nvPr/>
        </p:nvSpPr>
        <p:spPr>
          <a:xfrm>
            <a:off x="202041" y="4149502"/>
            <a:ext cx="8788633" cy="19112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latin typeface="American Typewriter"/>
                <a:cs typeface="American Typewriter"/>
              </a:rPr>
              <a:t>Numerator:</a:t>
            </a:r>
          </a:p>
          <a:p>
            <a:pPr marL="0" indent="0" algn="ctr">
              <a:buNone/>
            </a:pPr>
            <a:r>
              <a:rPr lang="en-US" sz="1600" dirty="0" smtClean="0">
                <a:latin typeface="American Typewriter"/>
                <a:cs typeface="American Typewriter"/>
              </a:rPr>
              <a:t>(1*1) + (1*1) + (1*1) + (1*1) + (0*0) + (0*1) + (0*1) + (0*0) </a:t>
            </a:r>
            <a:r>
              <a:rPr lang="en-US" sz="1600" dirty="0">
                <a:latin typeface="American Typewriter"/>
                <a:cs typeface="American Typewriter"/>
              </a:rPr>
              <a:t>+ (0*0</a:t>
            </a:r>
            <a:r>
              <a:rPr lang="en-US" sz="1600" dirty="0" smtClean="0">
                <a:latin typeface="American Typewriter"/>
                <a:cs typeface="American Typewriter"/>
              </a:rPr>
              <a:t>) </a:t>
            </a:r>
            <a:r>
              <a:rPr lang="en-US" sz="1600" dirty="0">
                <a:latin typeface="American Typewriter"/>
                <a:cs typeface="American Typewriter"/>
              </a:rPr>
              <a:t>+ (0*0</a:t>
            </a:r>
            <a:r>
              <a:rPr lang="en-US" sz="1600" dirty="0" smtClean="0">
                <a:latin typeface="American Typewriter"/>
                <a:cs typeface="American Typewriter"/>
              </a:rPr>
              <a:t>) = 4</a:t>
            </a:r>
          </a:p>
          <a:p>
            <a:pPr marL="0" indent="0">
              <a:buNone/>
            </a:pPr>
            <a:r>
              <a:rPr lang="en-US" sz="1600" dirty="0" smtClean="0">
                <a:latin typeface="American Typewriter"/>
                <a:cs typeface="American Typewriter"/>
              </a:rPr>
              <a:t>Denominator:</a:t>
            </a:r>
          </a:p>
          <a:p>
            <a:pPr marL="0" indent="0" algn="ctr">
              <a:buNone/>
            </a:pPr>
            <a:r>
              <a:rPr lang="en-US" sz="1600" dirty="0" err="1" smtClean="0">
                <a:latin typeface="American Typewriter"/>
                <a:cs typeface="American Typewriter"/>
              </a:rPr>
              <a:t>sqrt</a:t>
            </a:r>
            <a:r>
              <a:rPr lang="en-US" sz="1600" dirty="0" smtClean="0">
                <a:latin typeface="American Typewriter"/>
                <a:cs typeface="American Typewriter"/>
              </a:rPr>
              <a:t>(1</a:t>
            </a:r>
            <a:r>
              <a:rPr lang="en-US" sz="1600" baseline="30000" dirty="0" smtClean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+</a:t>
            </a:r>
            <a:r>
              <a:rPr lang="en-US" sz="1600" dirty="0">
                <a:latin typeface="American Typewriter"/>
                <a:cs typeface="American Typewriter"/>
              </a:rPr>
              <a:t>1</a:t>
            </a:r>
            <a:r>
              <a:rPr lang="en-US" sz="1600" baseline="30000" dirty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+</a:t>
            </a:r>
            <a:r>
              <a:rPr lang="en-US" sz="1600" dirty="0">
                <a:latin typeface="American Typewriter"/>
                <a:cs typeface="American Typewriter"/>
              </a:rPr>
              <a:t>1</a:t>
            </a:r>
            <a:r>
              <a:rPr lang="en-US" sz="1600" baseline="30000" dirty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+1</a:t>
            </a:r>
            <a:r>
              <a:rPr lang="en-US" sz="1600" baseline="30000" dirty="0" smtClean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) * </a:t>
            </a:r>
            <a:r>
              <a:rPr lang="en-US" sz="1600" dirty="0" err="1" smtClean="0">
                <a:latin typeface="American Typewriter"/>
                <a:cs typeface="American Typewriter"/>
              </a:rPr>
              <a:t>sqrt</a:t>
            </a:r>
            <a:r>
              <a:rPr lang="en-US" sz="1600" dirty="0" smtClean="0">
                <a:latin typeface="American Typewriter"/>
                <a:cs typeface="American Typewriter"/>
              </a:rPr>
              <a:t>(</a:t>
            </a:r>
            <a:r>
              <a:rPr lang="en-US" sz="1600" dirty="0">
                <a:latin typeface="American Typewriter"/>
                <a:cs typeface="American Typewriter"/>
              </a:rPr>
              <a:t>1</a:t>
            </a:r>
            <a:r>
              <a:rPr lang="en-US" sz="1600" baseline="30000" dirty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+</a:t>
            </a:r>
            <a:r>
              <a:rPr lang="en-US" sz="1600" dirty="0">
                <a:latin typeface="American Typewriter"/>
                <a:cs typeface="American Typewriter"/>
              </a:rPr>
              <a:t>1</a:t>
            </a:r>
            <a:r>
              <a:rPr lang="en-US" sz="1600" baseline="30000" dirty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+1</a:t>
            </a:r>
            <a:r>
              <a:rPr lang="en-US" sz="1600" baseline="30000" dirty="0" smtClean="0">
                <a:latin typeface="American Typewriter"/>
                <a:cs typeface="American Typewriter"/>
              </a:rPr>
              <a:t>2</a:t>
            </a:r>
            <a:r>
              <a:rPr lang="en-US" sz="1600" dirty="0">
                <a:latin typeface="American Typewriter"/>
                <a:cs typeface="American Typewriter"/>
              </a:rPr>
              <a:t>+</a:t>
            </a:r>
            <a:r>
              <a:rPr lang="en-US" sz="1600" dirty="0" smtClean="0">
                <a:latin typeface="American Typewriter"/>
                <a:cs typeface="American Typewriter"/>
              </a:rPr>
              <a:t>1</a:t>
            </a:r>
            <a:r>
              <a:rPr lang="en-US" sz="1600" baseline="30000" dirty="0" smtClean="0">
                <a:latin typeface="American Typewriter"/>
                <a:cs typeface="American Typewriter"/>
              </a:rPr>
              <a:t>2</a:t>
            </a:r>
            <a:r>
              <a:rPr lang="en-US" sz="1600" dirty="0">
                <a:latin typeface="American Typewriter"/>
                <a:cs typeface="American Typewriter"/>
              </a:rPr>
              <a:t>+</a:t>
            </a:r>
            <a:r>
              <a:rPr lang="en-US" sz="1600" dirty="0" smtClean="0">
                <a:latin typeface="American Typewriter"/>
                <a:cs typeface="American Typewriter"/>
              </a:rPr>
              <a:t>1</a:t>
            </a:r>
            <a:r>
              <a:rPr lang="en-US" sz="1600" baseline="30000" dirty="0" smtClean="0">
                <a:latin typeface="American Typewriter"/>
                <a:cs typeface="American Typewriter"/>
              </a:rPr>
              <a:t>2</a:t>
            </a:r>
            <a:r>
              <a:rPr lang="en-US" sz="1600" dirty="0">
                <a:latin typeface="American Typewriter"/>
                <a:cs typeface="American Typewriter"/>
              </a:rPr>
              <a:t>+1</a:t>
            </a:r>
            <a:r>
              <a:rPr lang="en-US" sz="1600" baseline="30000" dirty="0">
                <a:latin typeface="American Typewriter"/>
                <a:cs typeface="American Typewriter"/>
              </a:rPr>
              <a:t>2</a:t>
            </a:r>
            <a:r>
              <a:rPr lang="en-US" sz="1600" dirty="0" smtClean="0">
                <a:latin typeface="American Typewriter"/>
                <a:cs typeface="American Typewriter"/>
              </a:rPr>
              <a:t>) = 4.89</a:t>
            </a:r>
          </a:p>
          <a:p>
            <a:pPr marL="0" indent="0">
              <a:buNone/>
            </a:pPr>
            <a:r>
              <a:rPr lang="en-US" sz="1600" dirty="0" smtClean="0">
                <a:latin typeface="American Typewriter"/>
                <a:cs typeface="American Typewriter"/>
              </a:rPr>
              <a:t>Similarity:</a:t>
            </a:r>
          </a:p>
          <a:p>
            <a:pPr marL="0" indent="0" algn="ctr">
              <a:buNone/>
            </a:pPr>
            <a:r>
              <a:rPr lang="en-US" sz="1600" dirty="0" smtClean="0">
                <a:latin typeface="American Typewriter"/>
                <a:cs typeface="American Typewriter"/>
              </a:rPr>
              <a:t>4/4.89 = </a:t>
            </a:r>
            <a:r>
              <a:rPr lang="en-US" sz="2800" dirty="0" smtClean="0">
                <a:latin typeface="American Typewriter"/>
                <a:cs typeface="American Typewriter"/>
              </a:rPr>
              <a:t>0.8179</a:t>
            </a:r>
            <a:endParaRPr lang="en-US" sz="1600" dirty="0" smtClean="0">
              <a:latin typeface="American Typewriter"/>
              <a:cs typeface="American Typewriter"/>
            </a:endParaRPr>
          </a:p>
          <a:p>
            <a:pPr marL="0" indent="0">
              <a:buNone/>
            </a:pPr>
            <a:endParaRPr lang="en-US" sz="1600" dirty="0">
              <a:latin typeface="American Typewriter"/>
              <a:cs typeface="American Typewriter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673731"/>
              </p:ext>
            </p:extLst>
          </p:nvPr>
        </p:nvGraphicFramePr>
        <p:xfrm>
          <a:off x="202042" y="3350100"/>
          <a:ext cx="87886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69"/>
                <a:gridCol w="658163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1916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78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527220" y="1455459"/>
            <a:ext cx="7996237" cy="46624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Consider 3 vectors: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Numbers tell us that V</a:t>
            </a:r>
            <a:r>
              <a:rPr lang="en-US" baseline="-25000" dirty="0" smtClean="0"/>
              <a:t>1</a:t>
            </a:r>
            <a:r>
              <a:rPr lang="en-US" dirty="0" smtClean="0"/>
              <a:t> is most similar to V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90243" y="249238"/>
            <a:ext cx="8175625" cy="1009650"/>
          </a:xfrm>
        </p:spPr>
        <p:txBody>
          <a:bodyPr/>
          <a:lstStyle/>
          <a:p>
            <a:r>
              <a:rPr lang="en-US" cap="small" dirty="0" smtClean="0">
                <a:solidFill>
                  <a:srgbClr val="51BDE9"/>
                </a:solidFill>
                <a:latin typeface="Lato Black"/>
                <a:cs typeface="Lato Black"/>
              </a:rPr>
              <a:t>Intuition</a:t>
            </a:r>
            <a:endParaRPr lang="en-US" cap="small" dirty="0">
              <a:solidFill>
                <a:srgbClr val="51BDE9"/>
              </a:solidFill>
              <a:latin typeface="Lato Black"/>
              <a:cs typeface="Lato Black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13003"/>
              </p:ext>
            </p:extLst>
          </p:nvPr>
        </p:nvGraphicFramePr>
        <p:xfrm>
          <a:off x="202040" y="2233960"/>
          <a:ext cx="878863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70"/>
                <a:gridCol w="658164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717144"/>
              </p:ext>
            </p:extLst>
          </p:nvPr>
        </p:nvGraphicFramePr>
        <p:xfrm>
          <a:off x="202041" y="3353189"/>
          <a:ext cx="878863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70"/>
                <a:gridCol w="658164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598857"/>
              </p:ext>
            </p:extLst>
          </p:nvPr>
        </p:nvGraphicFramePr>
        <p:xfrm>
          <a:off x="202042" y="4559002"/>
          <a:ext cx="87886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967"/>
                <a:gridCol w="798967"/>
                <a:gridCol w="939769"/>
                <a:gridCol w="658163"/>
                <a:gridCol w="953187"/>
                <a:gridCol w="644746"/>
                <a:gridCol w="798967"/>
                <a:gridCol w="931639"/>
                <a:gridCol w="666294"/>
                <a:gridCol w="1028402"/>
                <a:gridCol w="569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theano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elephant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617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Functions:</a:t>
            </a:r>
          </a:p>
          <a:p>
            <a:pPr lvl="1"/>
            <a:r>
              <a:rPr lang="en-US" sz="2400" dirty="0" err="1" smtClean="0">
                <a:latin typeface="American Typewriter"/>
                <a:cs typeface="American Typewriter"/>
              </a:rPr>
              <a:t>nlp_tools.build_search_model</a:t>
            </a:r>
            <a:r>
              <a:rPr lang="en-US" sz="2400" dirty="0" smtClean="0">
                <a:latin typeface="American Typewriter"/>
                <a:cs typeface="American Typewriter"/>
              </a:rPr>
              <a:t>(&lt;filename&gt;)</a:t>
            </a:r>
          </a:p>
          <a:p>
            <a:pPr lvl="1"/>
            <a:r>
              <a:rPr lang="en-US" sz="2400" dirty="0" smtClean="0">
                <a:latin typeface="American Typewriter"/>
                <a:cs typeface="American Typewriter"/>
              </a:rPr>
              <a:t>nlp_tools.search(&lt;phrase&gt;)</a:t>
            </a:r>
            <a:endParaRPr lang="en-US" sz="2400" dirty="0">
              <a:latin typeface="American Typewriter"/>
              <a:cs typeface="American Typewriter"/>
            </a:endParaRPr>
          </a:p>
          <a:p>
            <a:pPr lvl="1"/>
            <a:r>
              <a:rPr lang="en-US" sz="2400" dirty="0" err="1" smtClean="0">
                <a:latin typeface="American Typewriter"/>
                <a:cs typeface="American Typewriter"/>
              </a:rPr>
              <a:t>nlp_tools.similarity</a:t>
            </a:r>
            <a:r>
              <a:rPr lang="en-US" sz="2400" dirty="0" smtClean="0">
                <a:latin typeface="American Typewriter"/>
                <a:cs typeface="American Typewriter"/>
              </a:rPr>
              <a:t>(vector1, vector2)</a:t>
            </a:r>
            <a:endParaRPr lang="en-US" sz="2400" dirty="0">
              <a:latin typeface="American Typewriter"/>
              <a:cs typeface="American Typewrit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79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With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3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Familiarity with python?</a:t>
            </a:r>
          </a:p>
          <a:p>
            <a:r>
              <a:rPr lang="en-US" dirty="0" smtClean="0"/>
              <a:t>Familiarity with NLP?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Quick Poll</a:t>
            </a:r>
            <a:endParaRPr lang="en-US" sz="4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 rot="16200000">
            <a:off x="0" y="3883025"/>
            <a:ext cx="4883150" cy="793750"/>
          </a:xfrm>
        </p:spPr>
        <p:txBody>
          <a:bodyPr/>
          <a:lstStyle/>
          <a:p>
            <a:r>
              <a:rPr lang="en-US" dirty="0" smtClean="0"/>
              <a:t>Quick Poll</a:t>
            </a:r>
            <a:endParaRPr lang="en-US" dirty="0"/>
          </a:p>
        </p:txBody>
      </p:sp>
      <p:pic>
        <p:nvPicPr>
          <p:cNvPr id="9" name="Picture 8" descr="hands-568x2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02" y="4372381"/>
            <a:ext cx="6410585" cy="24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Suggestions?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80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2158921" y="4108551"/>
            <a:ext cx="4764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Lato Black"/>
                <a:cs typeface="Lato Black"/>
              </a:rPr>
              <a:t>Audience Participation</a:t>
            </a:r>
            <a:endParaRPr lang="en-US" sz="2400" dirty="0">
              <a:solidFill>
                <a:schemeClr val="bg1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6116196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81</a:t>
            </a:fld>
            <a:endParaRPr lang="en-US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11529" y="2005812"/>
            <a:ext cx="8175271" cy="297264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all" dirty="0" smtClean="0">
                <a:solidFill>
                  <a:srgbClr val="51BDE9"/>
                </a:solidFill>
                <a:latin typeface="Lato Black"/>
                <a:cs typeface="Lato Black"/>
              </a:rPr>
              <a:t>You JUST Did some </a:t>
            </a:r>
          </a:p>
          <a:p>
            <a:r>
              <a:rPr lang="en-US" cap="all" dirty="0" smtClean="0">
                <a:solidFill>
                  <a:srgbClr val="ECC121"/>
                </a:solidFill>
                <a:latin typeface="Lato Black"/>
                <a:cs typeface="Lato Black"/>
              </a:rPr>
              <a:t>Information Retrieval</a:t>
            </a:r>
          </a:p>
          <a:p>
            <a:r>
              <a:rPr lang="en-US" sz="3600" cap="all" dirty="0" smtClean="0">
                <a:solidFill>
                  <a:srgbClr val="51BDE9"/>
                </a:solidFill>
                <a:latin typeface="Lato Black"/>
                <a:cs typeface="Lato Black"/>
              </a:rPr>
              <a:t>From text!</a:t>
            </a:r>
          </a:p>
        </p:txBody>
      </p:sp>
    </p:spTree>
    <p:extLst>
      <p:ext uri="{BB962C8B-B14F-4D97-AF65-F5344CB8AC3E}">
        <p14:creationId xmlns:p14="http://schemas.microsoft.com/office/powerpoint/2010/main" val="4244043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numCol="1" anchor="t" anchorCtr="0">
            <a:noAutofit/>
          </a:bodyPr>
          <a:lstStyle/>
          <a:p>
            <a:pPr marL="285750" indent="-285750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Information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Extraction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: Extract key phrases and concepts from unstructured text</a:t>
            </a:r>
          </a:p>
          <a:p>
            <a:pPr marL="285750" indent="-285750"/>
            <a:r>
              <a:rPr lang="en-US" sz="2800" b="1" dirty="0" smtClean="0"/>
              <a:t>Information Retrieval</a:t>
            </a:r>
            <a:r>
              <a:rPr lang="en-US" sz="2800" dirty="0" smtClean="0"/>
              <a:t>: search</a:t>
            </a:r>
            <a:endParaRPr lang="en-US" sz="2800" dirty="0"/>
          </a:p>
          <a:p>
            <a:pPr marL="285750" indent="-285750">
              <a:buFont typeface="Courier New"/>
              <a:buChar char="o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Deep Learning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: Converting words to semantic vectors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690243" y="2525302"/>
            <a:ext cx="7766464" cy="507343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7863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139352613878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" r="17303"/>
          <a:stretch/>
        </p:blipFill>
        <p:spPr>
          <a:xfrm>
            <a:off x="1" y="0"/>
            <a:ext cx="925043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0097" y="4497440"/>
            <a:ext cx="4980195" cy="2026911"/>
          </a:xfrm>
          <a:prstGeom prst="rect">
            <a:avLst/>
          </a:prstGeom>
          <a:solidFill>
            <a:schemeClr val="accent6">
              <a:lumMod val="75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40934" y="4578962"/>
            <a:ext cx="43018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normalizeH="1" dirty="0" smtClean="0">
                <a:solidFill>
                  <a:srgbClr val="F4F400"/>
                </a:solidFill>
                <a:latin typeface="Lato Black"/>
                <a:cs typeface="Lato Black"/>
              </a:rPr>
              <a:t>WHOA! </a:t>
            </a:r>
            <a:endParaRPr lang="en-US" sz="4000" cap="all" normalizeH="1" dirty="0">
              <a:solidFill>
                <a:srgbClr val="F4F400"/>
              </a:solidFill>
              <a:latin typeface="Lato Black"/>
              <a:cs typeface="Lato Black"/>
            </a:endParaRPr>
          </a:p>
          <a:p>
            <a:r>
              <a:rPr lang="en-US" sz="3600" dirty="0" smtClean="0">
                <a:solidFill>
                  <a:srgbClr val="FFFFFF"/>
                </a:solidFill>
                <a:latin typeface="Lato Black"/>
                <a:cs typeface="Lato Black"/>
              </a:rPr>
              <a:t>This is awesome!</a:t>
            </a:r>
            <a:endParaRPr lang="en-US" sz="3600" dirty="0">
              <a:solidFill>
                <a:srgbClr val="FFFFFF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7380574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84</a:t>
            </a:fld>
            <a:endParaRPr lang="en-US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66212" y="703729"/>
            <a:ext cx="7886118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hink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10000"/>
            <a:ext cx="6096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8471" y="2540000"/>
            <a:ext cx="45122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rbel"/>
                <a:cs typeface="Corbel"/>
              </a:rPr>
              <a:t>I need to learn more NLP technologies… FAST! What is new in NLP?</a:t>
            </a:r>
            <a:endParaRPr lang="en-US" sz="3200" dirty="0">
              <a:latin typeface="Corbel"/>
              <a:cs typeface="Corbel"/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666212" y="1897529"/>
            <a:ext cx="6206729" cy="2913530"/>
          </a:xfrm>
          <a:prstGeom prst="cloudCallout">
            <a:avLst>
              <a:gd name="adj1" fmla="val 41482"/>
              <a:gd name="adj2" fmla="val 69962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653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if you can create this big model, that knows meaning?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That you can also objectively compute:</a:t>
            </a:r>
          </a:p>
          <a:p>
            <a:pPr marL="0" indent="0">
              <a:buNone/>
            </a:pPr>
            <a:r>
              <a:rPr lang="en-US" dirty="0" smtClean="0"/>
              <a:t>King – Man + Woman = Queen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can find how the keywords are related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85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8367823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The word2vec tool takes a text corpus as input and produces the word vectors as output</a:t>
            </a:r>
            <a:r>
              <a:rPr lang="en-US" sz="2700" dirty="0" smtClean="0"/>
              <a:t>. </a:t>
            </a:r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86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594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The word2vec tool takes a text corpus as input and produces the word vectors as output. </a:t>
            </a:r>
            <a:endParaRPr lang="en-US" sz="2700" dirty="0" smtClean="0"/>
          </a:p>
          <a:p>
            <a:r>
              <a:rPr lang="en-US" sz="2700" dirty="0" smtClean="0"/>
              <a:t>A </a:t>
            </a:r>
            <a:r>
              <a:rPr lang="en-US" sz="2700" dirty="0"/>
              <a:t>simple way to investigate the learned representations is to find the closest words for a user-specified word. </a:t>
            </a:r>
            <a:endParaRPr lang="en-US" sz="27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87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4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88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 Similar to France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12368"/>
              </p:ext>
            </p:extLst>
          </p:nvPr>
        </p:nvGraphicFramePr>
        <p:xfrm>
          <a:off x="2635506" y="1524134"/>
          <a:ext cx="3917694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8847"/>
                <a:gridCol w="19588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Word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Cosine distance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0.678515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0.665923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netherlands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0.652428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italy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0.633130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0.622323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0.610033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portugal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0.577154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0.571507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0.563291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catalonia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0.534176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8557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/>
              <a:t>Two Models:</a:t>
            </a:r>
          </a:p>
          <a:p>
            <a:pPr lvl="1"/>
            <a:r>
              <a:rPr lang="en-US" sz="2300" dirty="0"/>
              <a:t>CBOW: Predicting probability of context given target word</a:t>
            </a:r>
          </a:p>
          <a:p>
            <a:pPr lvl="1"/>
            <a:r>
              <a:rPr lang="en-US" sz="2300" dirty="0"/>
              <a:t>Skip Gram: Predicting probability of target word given context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89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Behind 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4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Familiarity with python?</a:t>
            </a:r>
          </a:p>
          <a:p>
            <a:r>
              <a:rPr lang="en-US" dirty="0" smtClean="0"/>
              <a:t>Familiarity with NLP?</a:t>
            </a:r>
          </a:p>
          <a:p>
            <a:r>
              <a:rPr lang="en-US" dirty="0" smtClean="0"/>
              <a:t>Familiarity with Machine Learning?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Quick Poll</a:t>
            </a:r>
            <a:endParaRPr lang="en-US" sz="4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 rot="16200000">
            <a:off x="0" y="3883025"/>
            <a:ext cx="4883150" cy="793750"/>
          </a:xfrm>
        </p:spPr>
        <p:txBody>
          <a:bodyPr/>
          <a:lstStyle/>
          <a:p>
            <a:r>
              <a:rPr lang="en-US" dirty="0" smtClean="0"/>
              <a:t>Quick Poll</a:t>
            </a:r>
            <a:endParaRPr lang="en-US" dirty="0"/>
          </a:p>
        </p:txBody>
      </p:sp>
      <p:pic>
        <p:nvPicPr>
          <p:cNvPr id="9" name="Picture 8" descr="hands-568x2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02" y="4372381"/>
            <a:ext cx="6410585" cy="24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90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968375" y="249238"/>
            <a:ext cx="8175625" cy="1009650"/>
          </a:xfrm>
        </p:spPr>
        <p:txBody>
          <a:bodyPr/>
          <a:lstStyle/>
          <a:p>
            <a:r>
              <a:rPr lang="en-US" dirty="0" smtClean="0"/>
              <a:t>Skip Gram Model</a:t>
            </a:r>
            <a:endParaRPr lang="en-US" dirty="0"/>
          </a:p>
        </p:txBody>
      </p:sp>
      <p:pic>
        <p:nvPicPr>
          <p:cNvPr id="5" name="Picture 4" descr="Screen Shot 2015-07-23 at 2.28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6579" y="249238"/>
            <a:ext cx="1701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rbel"/>
                <a:cs typeface="Corbel"/>
              </a:rPr>
              <a:t>Slides by Kai Sasaki</a:t>
            </a:r>
          </a:p>
        </p:txBody>
      </p:sp>
    </p:spTree>
    <p:extLst>
      <p:ext uri="{BB962C8B-B14F-4D97-AF65-F5344CB8AC3E}">
        <p14:creationId xmlns:p14="http://schemas.microsoft.com/office/powerpoint/2010/main" val="33837154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 descr="Screen Shot 2015-07-23 at 2.28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6579" y="249238"/>
            <a:ext cx="1701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rbel"/>
                <a:cs typeface="Corbel"/>
              </a:rPr>
              <a:t>Slides by Kai Sasaki</a:t>
            </a:r>
          </a:p>
        </p:txBody>
      </p:sp>
    </p:spTree>
    <p:extLst>
      <p:ext uri="{BB962C8B-B14F-4D97-AF65-F5344CB8AC3E}">
        <p14:creationId xmlns:p14="http://schemas.microsoft.com/office/powerpoint/2010/main" val="17249692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92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968375" y="249238"/>
            <a:ext cx="8175625" cy="1009650"/>
          </a:xfrm>
        </p:spPr>
        <p:txBody>
          <a:bodyPr/>
          <a:lstStyle/>
          <a:p>
            <a:r>
              <a:rPr lang="en-US" dirty="0" smtClean="0"/>
              <a:t>CBOW Model</a:t>
            </a:r>
            <a:endParaRPr lang="en-US" dirty="0"/>
          </a:p>
        </p:txBody>
      </p:sp>
      <p:pic>
        <p:nvPicPr>
          <p:cNvPr id="5" name="Picture 4" descr="Screen Shot 2015-07-23 at 2.24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6579" y="249238"/>
            <a:ext cx="1701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rbel"/>
                <a:cs typeface="Corbel"/>
              </a:rPr>
              <a:t>Slides by Kai Sasaki</a:t>
            </a:r>
          </a:p>
        </p:txBody>
      </p:sp>
    </p:spTree>
    <p:extLst>
      <p:ext uri="{BB962C8B-B14F-4D97-AF65-F5344CB8AC3E}">
        <p14:creationId xmlns:p14="http://schemas.microsoft.com/office/powerpoint/2010/main" val="1785061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 descr="Screen Shot 2015-07-23 at 2.26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6579" y="249238"/>
            <a:ext cx="1701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rbel"/>
                <a:cs typeface="Corbel"/>
              </a:rPr>
              <a:t>Slides by Kai Sasaki</a:t>
            </a:r>
          </a:p>
        </p:txBody>
      </p:sp>
    </p:spTree>
    <p:extLst>
      <p:ext uri="{BB962C8B-B14F-4D97-AF65-F5344CB8AC3E}">
        <p14:creationId xmlns:p14="http://schemas.microsoft.com/office/powerpoint/2010/main" val="23224063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run the demo at your end?</a:t>
            </a:r>
          </a:p>
          <a:p>
            <a:r>
              <a:rPr lang="en-US" dirty="0" smtClean="0"/>
              <a:t>Online Word2Vec 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94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778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install </a:t>
            </a:r>
            <a:r>
              <a:rPr lang="en-US" dirty="0" err="1" smtClean="0"/>
              <a:t>gensim</a:t>
            </a:r>
            <a:endParaRPr lang="en-US" dirty="0" smtClean="0"/>
          </a:p>
          <a:p>
            <a:r>
              <a:rPr lang="en-US" dirty="0" smtClean="0"/>
              <a:t>Train a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95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With 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91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numCol="1" anchor="t" anchorCtr="0">
            <a:noAutofit/>
          </a:bodyPr>
          <a:lstStyle/>
          <a:p>
            <a:pPr marL="285750" indent="-285750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Information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Extraction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: Extract key phrases and concepts from unstructured text</a:t>
            </a:r>
          </a:p>
          <a:p>
            <a:pPr marL="285750" indent="-285750"/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Information Retrieval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: search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US" sz="2800" b="1" dirty="0" smtClean="0"/>
              <a:t>Deep Learning</a:t>
            </a:r>
            <a:r>
              <a:rPr lang="en-US" sz="2800" dirty="0" smtClean="0"/>
              <a:t>: Converting words to semantic vectors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96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690243" y="3008318"/>
            <a:ext cx="7766464" cy="892407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3243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already know:</a:t>
            </a:r>
          </a:p>
          <a:p>
            <a:pPr lvl="1"/>
            <a:r>
              <a:rPr lang="en-US" dirty="0" smtClean="0"/>
              <a:t>Information Extraction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Deep Learning ( Word2vec)</a:t>
            </a:r>
          </a:p>
          <a:p>
            <a:r>
              <a:rPr lang="en-US" dirty="0" smtClean="0"/>
              <a:t>NLP </a:t>
            </a:r>
            <a:r>
              <a:rPr lang="en-US" dirty="0"/>
              <a:t>is very intuitive</a:t>
            </a:r>
          </a:p>
          <a:p>
            <a:r>
              <a:rPr lang="en-US" dirty="0"/>
              <a:t>You need to know the answers to aim for, before applying any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97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98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have any questions, please get in touch with me: </a:t>
            </a:r>
          </a:p>
          <a:p>
            <a:pPr lvl="1"/>
            <a:r>
              <a:rPr lang="en-US" dirty="0" smtClean="0"/>
              <a:t>email : </a:t>
            </a:r>
            <a:r>
              <a:rPr lang="en-US" dirty="0" smtClean="0">
                <a:hlinkClick r:id="rId2"/>
              </a:rPr>
              <a:t>me@rutumulkar.com</a:t>
            </a:r>
            <a:endParaRPr lang="en-US" dirty="0" smtClean="0"/>
          </a:p>
          <a:p>
            <a:pPr lvl="1"/>
            <a:r>
              <a:rPr lang="en-US" dirty="0" smtClean="0"/>
              <a:t>twitter : @</a:t>
            </a:r>
            <a:r>
              <a:rPr lang="en-US" dirty="0" err="1" smtClean="0"/>
              <a:t>rutumulkar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98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786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Hope you Enjoyed Learning about NLP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F5B4-A2F4-E24D-9235-2A03E7D5BB4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72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6849</TotalTime>
  <Words>2754</Words>
  <Application>Microsoft Macintosh PowerPoint</Application>
  <PresentationFormat>Letter Paper (8.5x11 in)</PresentationFormat>
  <Paragraphs>883</Paragraphs>
  <Slides>99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Rutu Mulkar-Mehta  Data Scientist  @rutumulkar  me@rutumulkar.com http://rutumulkar.com</vt:lpstr>
      <vt:lpstr>Who Am I?</vt:lpstr>
      <vt:lpstr>Goals</vt:lpstr>
      <vt:lpstr>Goals</vt:lpstr>
      <vt:lpstr>Tools to Install</vt:lpstr>
      <vt:lpstr>Handy Python Tools</vt:lpstr>
      <vt:lpstr>Quick Poll</vt:lpstr>
      <vt:lpstr>Quick Poll</vt:lpstr>
      <vt:lpstr>Quick Poll</vt:lpstr>
      <vt:lpstr>Quick Poll</vt:lpstr>
      <vt:lpstr>Some Areas of NLP</vt:lpstr>
      <vt:lpstr>Sentiment Analysis</vt:lpstr>
      <vt:lpstr>Text Summarization</vt:lpstr>
      <vt:lpstr>Machine Translation</vt:lpstr>
      <vt:lpstr>Question Answering</vt:lpstr>
      <vt:lpstr>SIRI </vt:lpstr>
      <vt:lpstr>PowerPoint Presentation</vt:lpstr>
      <vt:lpstr>Talk Overview</vt:lpstr>
      <vt:lpstr>Outline</vt:lpstr>
      <vt:lpstr>Congratulations!!</vt:lpstr>
      <vt:lpstr>PowerPoint Presentation</vt:lpstr>
      <vt:lpstr>Data Analysis</vt:lpstr>
      <vt:lpstr>We want to know…</vt:lpstr>
      <vt:lpstr>We want to know…</vt:lpstr>
      <vt:lpstr>We want to know…</vt:lpstr>
      <vt:lpstr>FAIRY GODMOTHER SAYS</vt:lpstr>
      <vt:lpstr>FAIRY GODMOTHER SAYS</vt:lpstr>
      <vt:lpstr>FAIRY GODMOTHER SAYS</vt:lpstr>
      <vt:lpstr>What should we expect to see</vt:lpstr>
      <vt:lpstr>Where do we start?</vt:lpstr>
      <vt:lpstr>Experiments we will do</vt:lpstr>
      <vt:lpstr>Word Frequencies</vt:lpstr>
      <vt:lpstr>Findings</vt:lpstr>
      <vt:lpstr>What Next?</vt:lpstr>
      <vt:lpstr>What Are Stop Words</vt:lpstr>
      <vt:lpstr>What Are Stop Words</vt:lpstr>
      <vt:lpstr>What Are Stop Words</vt:lpstr>
      <vt:lpstr>Experiments Removing Stop Words</vt:lpstr>
      <vt:lpstr>Findings</vt:lpstr>
      <vt:lpstr>Next Steps</vt:lpstr>
      <vt:lpstr>Next Steps</vt:lpstr>
      <vt:lpstr>TF*IDF Basics</vt:lpstr>
      <vt:lpstr>TF*IDF Basics</vt:lpstr>
      <vt:lpstr>TF*IDF Basics</vt:lpstr>
      <vt:lpstr>IDF : Inverse Document Frequency </vt:lpstr>
      <vt:lpstr>TF*IDF Formula</vt:lpstr>
      <vt:lpstr>Experiments with TF IDF</vt:lpstr>
      <vt:lpstr>Findings</vt:lpstr>
      <vt:lpstr>PowerPoint Presentation</vt:lpstr>
      <vt:lpstr>Parts of Speech</vt:lpstr>
      <vt:lpstr>Automatic Taggers</vt:lpstr>
      <vt:lpstr>Automatic Taggers</vt:lpstr>
      <vt:lpstr>How Are POS tags Effective?</vt:lpstr>
      <vt:lpstr>How Are POS tags Effective?</vt:lpstr>
      <vt:lpstr>POS Tagging and Parsing</vt:lpstr>
      <vt:lpstr>Other Linguistic Features of Interest</vt:lpstr>
      <vt:lpstr>Stemming and Lemmatization</vt:lpstr>
      <vt:lpstr>Experiments with NPs</vt:lpstr>
      <vt:lpstr>Recap</vt:lpstr>
      <vt:lpstr>PowerPoint Presentation</vt:lpstr>
      <vt:lpstr>Other ways for IE</vt:lpstr>
      <vt:lpstr>Other ways for IE</vt:lpstr>
      <vt:lpstr>Other ways for IE</vt:lpstr>
      <vt:lpstr>Outline</vt:lpstr>
      <vt:lpstr>PowerPoint Presentation</vt:lpstr>
      <vt:lpstr>PowerPoint Presentation</vt:lpstr>
      <vt:lpstr>Thoughts and Strategies?</vt:lpstr>
      <vt:lpstr>FAIRY GODMOTHER SAYS</vt:lpstr>
      <vt:lpstr>Information Retrieval Basics</vt:lpstr>
      <vt:lpstr>Vector Space Model</vt:lpstr>
      <vt:lpstr>Dot Product</vt:lpstr>
      <vt:lpstr>Dot Product</vt:lpstr>
      <vt:lpstr>Intuition</vt:lpstr>
      <vt:lpstr>Intuition</vt:lpstr>
      <vt:lpstr>Intuition</vt:lpstr>
      <vt:lpstr>Intuition</vt:lpstr>
      <vt:lpstr>Intuition</vt:lpstr>
      <vt:lpstr>Intuition</vt:lpstr>
      <vt:lpstr>Experiments With Search</vt:lpstr>
      <vt:lpstr>Findings</vt:lpstr>
      <vt:lpstr>PowerPoint Presentation</vt:lpstr>
      <vt:lpstr>Outline</vt:lpstr>
      <vt:lpstr>PowerPoint Presentation</vt:lpstr>
      <vt:lpstr>PowerPoint Presentation</vt:lpstr>
      <vt:lpstr>WORD2VEC</vt:lpstr>
      <vt:lpstr>Word2Vec</vt:lpstr>
      <vt:lpstr>Word2Vec</vt:lpstr>
      <vt:lpstr>Keywords Similar to France</vt:lpstr>
      <vt:lpstr>Intuition Behind Word2Vec</vt:lpstr>
      <vt:lpstr>Skip Gram Model</vt:lpstr>
      <vt:lpstr>PowerPoint Presentation</vt:lpstr>
      <vt:lpstr>CBOW Model</vt:lpstr>
      <vt:lpstr>PowerPoint Presentation</vt:lpstr>
      <vt:lpstr>Word2Vec Demo</vt:lpstr>
      <vt:lpstr>Experiments With Word2Vec</vt:lpstr>
      <vt:lpstr>Outline</vt:lpstr>
      <vt:lpstr>Closing Remarks</vt:lpstr>
      <vt:lpstr>Closing Remarks</vt:lpstr>
      <vt:lpstr>Thank you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Rutu Mulkar-Mehta Data Scientist</dc:title>
  <cp:lastModifiedBy>Rutu Mulkar-Mehta</cp:lastModifiedBy>
  <cp:revision>458</cp:revision>
  <dcterms:modified xsi:type="dcterms:W3CDTF">2015-07-24T23:16:51Z</dcterms:modified>
</cp:coreProperties>
</file>